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88825"/>
  <p:notesSz cx="7010400" cy="12039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000000"/>
          </p15:clr>
        </p15:guide>
        <p15:guide id="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7" y="0"/>
            <a:ext cx="3038475" cy="601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506412" y="903287"/>
            <a:ext cx="8024812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5719762"/>
            <a:ext cx="5607050" cy="541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1434762"/>
            <a:ext cx="3038475" cy="6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7" y="11434762"/>
            <a:ext cx="3038475" cy="6032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Automating this for all customers enables personalized assistants for every customer at lost cost</a:t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Internal state: easy to implement but tied to processor</a:t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Increasing data locality by design can reduce shuffling latency -&gt; due to failure reschedule, need external state!</a:t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Restarts mean pause + catchup -&gt; need to tolerate by receiver!</a:t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be tolerated by for example by default / heuristic response</a:t>
            </a:r>
            <a:endParaRPr/>
          </a:p>
        </p:txBody>
      </p:sp>
      <p:sp>
        <p:nvSpPr>
          <p:cNvPr id="368" name="Google Shape;368;p13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in a batch means replay of outputs -&gt; more-than-once</a:t>
            </a:r>
            <a:endParaRPr/>
          </a:p>
        </p:txBody>
      </p:sp>
      <p:sp>
        <p:nvSpPr>
          <p:cNvPr id="383" name="Google Shape;383;p14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Checkpoint on each output is expensive</a:t>
            </a:r>
            <a:endParaRPr/>
          </a:p>
        </p:txBody>
      </p:sp>
      <p:sp>
        <p:nvSpPr>
          <p:cNvPr id="429" name="Google Shape;429;p15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Idempotent processing permits multiple outputs that are upserted into aggregate state</a:t>
            </a:r>
            <a:endParaRPr/>
          </a:p>
        </p:txBody>
      </p:sp>
      <p:sp>
        <p:nvSpPr>
          <p:cNvPr id="471" name="Google Shape;471;p16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Making content hard to find for customers costs money</a:t>
            </a:r>
            <a:endParaRPr/>
          </a:p>
        </p:txBody>
      </p:sp>
      <p:sp>
        <p:nvSpPr>
          <p:cNvPr id="551" name="Google Shape;551;p18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47c0cd2864_0_0:notes"/>
          <p:cNvSpPr/>
          <p:nvPr>
            <p:ph idx="2" type="sldImg"/>
          </p:nvPr>
        </p:nvSpPr>
        <p:spPr>
          <a:xfrm>
            <a:off x="-506412" y="903287"/>
            <a:ext cx="8024700" cy="451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47c0cd2864_0_0:notes"/>
          <p:cNvSpPr txBox="1"/>
          <p:nvPr>
            <p:ph idx="1" type="body"/>
          </p:nvPr>
        </p:nvSpPr>
        <p:spPr>
          <a:xfrm>
            <a:off x="701675" y="5719762"/>
            <a:ext cx="5607000" cy="5416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g47c0cd2864_0_0:notes"/>
          <p:cNvSpPr txBox="1"/>
          <p:nvPr>
            <p:ph idx="12" type="sldNum"/>
          </p:nvPr>
        </p:nvSpPr>
        <p:spPr>
          <a:xfrm>
            <a:off x="3970337" y="11434762"/>
            <a:ext cx="3038400" cy="6033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Companies that respond to fast-changing interest quickly have a competitive advantage</a:t>
            </a:r>
            <a:endParaRPr/>
          </a:p>
        </p:txBody>
      </p:sp>
      <p:sp>
        <p:nvSpPr>
          <p:cNvPr id="560" name="Google Shape;560;p17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9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Windowing aggregates cause explicit wait time for output</a:t>
            </a:r>
            <a:endParaRPr/>
          </a:p>
        </p:txBody>
      </p:sp>
      <p:sp>
        <p:nvSpPr>
          <p:cNvPr id="578" name="Google Shape;578;p19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0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Instead, output regular updates during window time to permit predictions and early alerts</a:t>
            </a:r>
            <a:endParaRPr/>
          </a:p>
        </p:txBody>
      </p:sp>
      <p:sp>
        <p:nvSpPr>
          <p:cNvPr id="637" name="Google Shape;637;p20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1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Conclusions slide</a:t>
            </a:r>
            <a:endParaRPr/>
          </a:p>
        </p:txBody>
      </p:sp>
      <p:sp>
        <p:nvSpPr>
          <p:cNvPr id="776" name="Google Shape;776;p21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2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3" name="Google Shape;813;p22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3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One of many applications of the infrastructure we have built at Capital One -&gt; more in active development!</a:t>
            </a:r>
            <a:endParaRPr/>
          </a:p>
        </p:txBody>
      </p:sp>
      <p:sp>
        <p:nvSpPr>
          <p:cNvPr id="888" name="Google Shape;888;p23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4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7" name="Google Shape;897;p24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5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4" name="Google Shape;904;p25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Customer just interacted with us through our web page - why can’t we know how to help them?</a:t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701040" y="5718810"/>
            <a:ext cx="5608200" cy="5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Transfer to other support staff</a:t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90278" y="902970"/>
            <a:ext cx="6229800" cy="451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701040" y="5718810"/>
            <a:ext cx="5608200" cy="54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Can lead to restart of conversation - why should that be necessary?</a:t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390278" y="902970"/>
            <a:ext cx="6229800" cy="451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simple imaginary streaming application - add helpful URL to interaction</a:t>
            </a:r>
            <a:endParaRPr/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7cde92300_0_0:notes"/>
          <p:cNvSpPr/>
          <p:nvPr>
            <p:ph idx="2" type="sldImg"/>
          </p:nvPr>
        </p:nvSpPr>
        <p:spPr>
          <a:xfrm>
            <a:off x="-506412" y="903287"/>
            <a:ext cx="8024700" cy="4515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7cde92300_0_0:notes"/>
          <p:cNvSpPr txBox="1"/>
          <p:nvPr>
            <p:ph idx="1" type="body"/>
          </p:nvPr>
        </p:nvSpPr>
        <p:spPr>
          <a:xfrm>
            <a:off x="701675" y="5719762"/>
            <a:ext cx="5607000" cy="541650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47cde92300_0_0:notes"/>
          <p:cNvSpPr txBox="1"/>
          <p:nvPr>
            <p:ph idx="12" type="sldNum"/>
          </p:nvPr>
        </p:nvSpPr>
        <p:spPr>
          <a:xfrm>
            <a:off x="3970337" y="11434762"/>
            <a:ext cx="3038400" cy="6033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701040" y="5718810"/>
            <a:ext cx="5608320" cy="5417820"/>
          </a:xfrm>
          <a:prstGeom prst="rect">
            <a:avLst/>
          </a:prstGeom>
          <a:noFill/>
          <a:ln>
            <a:noFill/>
          </a:ln>
        </p:spPr>
        <p:txBody>
          <a:bodyPr anchorCtr="0" anchor="t" bIns="102425" lIns="102425" spcFirstLastPara="1" rIns="102425" wrap="square" tIns="10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more realistic application - recent interactions</a:t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390278" y="902970"/>
            <a:ext cx="6229844" cy="4514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1522413" y="2284413"/>
            <a:ext cx="91440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522413" y="3657600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1_Core_G_rev_RGB_R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98600" y="419100"/>
            <a:ext cx="3784598" cy="131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5613" y="912813"/>
            <a:ext cx="56388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6246813" y="912813"/>
            <a:ext cx="56388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hart" type="chart">
  <p:cSld name="CHAR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5613" y="90488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/>
          <p:nvPr>
            <p:ph idx="2" type="chart"/>
          </p:nvPr>
        </p:nvSpPr>
        <p:spPr>
          <a:xfrm>
            <a:off x="455613" y="912813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marR="0" rtl="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1522017" y="2284413"/>
            <a:ext cx="9141619" cy="1017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3600"/>
              <a:t>Stream Processing Design Patterns</a:t>
            </a:r>
            <a:br>
              <a:rPr b="0" lang="en-US" sz="3600"/>
            </a:br>
            <a:r>
              <a:rPr lang="en-US" sz="2400"/>
              <a:t>How we Deliver an Exceptional Personalization Experience to Customers at Capital One</a:t>
            </a:r>
            <a:endParaRPr/>
          </a:p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1522025" y="4028625"/>
            <a:ext cx="91416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800"/>
              <a:t>Andreas Markmann</a:t>
            </a:r>
            <a:endParaRPr sz="1800"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lang="en-US" sz="1800"/>
              <a:t>Manager, Data Engineering</a:t>
            </a:r>
            <a:endParaRPr b="0" sz="1800"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lang="en-US" sz="1800"/>
              <a:t>Enterprise Customer Intelligence (ECI)</a:t>
            </a:r>
            <a:endParaRPr b="0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958" y="2433912"/>
            <a:ext cx="3176287" cy="2804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3" lvl="0" marL="23495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Storing and retrieving multiple recent interactions → stateful processor</a:t>
            </a:r>
            <a:endParaRPr/>
          </a:p>
        </p:txBody>
      </p:sp>
      <p:sp>
        <p:nvSpPr>
          <p:cNvPr id="169" name="Google Shape;169;p17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 Need to Call – Everyone Gets a Personal Assistant</a:t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 flipH="1">
            <a:off x="1218883" y="1547814"/>
            <a:ext cx="7846556" cy="1258094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 flipH="1" rot="10800000">
            <a:off x="2209225" y="4761706"/>
            <a:ext cx="6399133" cy="1258092"/>
          </a:xfrm>
          <a:prstGeom prst="curvedDownArrow">
            <a:avLst>
              <a:gd fmla="val 37126" name="adj1"/>
              <a:gd fmla="val 104637" name="adj2"/>
              <a:gd fmla="val 25000" name="adj3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46" y="2693310"/>
            <a:ext cx="1392668" cy="22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/>
          <p:nvPr/>
        </p:nvSpPr>
        <p:spPr>
          <a:xfrm>
            <a:off x="9636790" y="720084"/>
            <a:ext cx="2488552" cy="165892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“Here are some options for what you are trying to do: 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6072390" y="5273667"/>
            <a:ext cx="10504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294" y="2805906"/>
            <a:ext cx="3250353" cy="195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5583575" y="5088225"/>
            <a:ext cx="488700" cy="8109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Note that windowed join and reduce (aggregation) are stateful!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May require shuffle to co-locate current record and its state → latency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Internal state may be queriable via API depending on framework</a:t>
            </a:r>
            <a:endParaRPr/>
          </a:p>
        </p:txBody>
      </p:sp>
      <p:sp>
        <p:nvSpPr>
          <p:cNvPr id="183" name="Google Shape;183;p18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Internal State</a:t>
            </a:r>
            <a:endParaRPr/>
          </a:p>
        </p:txBody>
      </p:sp>
      <p:grpSp>
        <p:nvGrpSpPr>
          <p:cNvPr id="184" name="Google Shape;184;p18"/>
          <p:cNvGrpSpPr/>
          <p:nvPr/>
        </p:nvGrpSpPr>
        <p:grpSpPr>
          <a:xfrm>
            <a:off x="1142702" y="2971800"/>
            <a:ext cx="3656648" cy="312736"/>
            <a:chOff x="1143000" y="2971800"/>
            <a:chExt cx="3657600" cy="312736"/>
          </a:xfrm>
        </p:grpSpPr>
        <p:sp>
          <p:nvSpPr>
            <p:cNvPr id="185" name="Google Shape;185;p18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18"/>
          <p:cNvSpPr/>
          <p:nvPr/>
        </p:nvSpPr>
        <p:spPr>
          <a:xfrm>
            <a:off x="1828324" y="2624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18"/>
          <p:cNvCxnSpPr>
            <a:stCxn id="201" idx="2"/>
          </p:cNvCxnSpPr>
          <p:nvPr/>
        </p:nvCxnSpPr>
        <p:spPr>
          <a:xfrm>
            <a:off x="2742486" y="4453732"/>
            <a:ext cx="0" cy="4953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03" name="Google Shape;203;p18"/>
          <p:cNvGrpSpPr/>
          <p:nvPr/>
        </p:nvGrpSpPr>
        <p:grpSpPr>
          <a:xfrm rot="5400000">
            <a:off x="9293933" y="615696"/>
            <a:ext cx="1142658" cy="4565904"/>
            <a:chOff x="8229599" y="539496"/>
            <a:chExt cx="1143001" cy="4565904"/>
          </a:xfrm>
        </p:grpSpPr>
        <p:sp>
          <p:nvSpPr>
            <p:cNvPr id="204" name="Google Shape;204;p18"/>
            <p:cNvSpPr/>
            <p:nvPr/>
          </p:nvSpPr>
          <p:spPr>
            <a:xfrm>
              <a:off x="8229599" y="2670048"/>
              <a:ext cx="228600" cy="612648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8686800" y="539496"/>
              <a:ext cx="228600" cy="274504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91440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0" name="Google Shape;210;p18"/>
          <p:cNvCxnSpPr/>
          <p:nvPr/>
        </p:nvCxnSpPr>
        <p:spPr>
          <a:xfrm>
            <a:off x="2742486" y="2743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2742486" y="3284534"/>
            <a:ext cx="0" cy="32004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2" name="Google Shape;212;p18"/>
          <p:cNvSpPr/>
          <p:nvPr/>
        </p:nvSpPr>
        <p:spPr>
          <a:xfrm>
            <a:off x="2552035" y="4110834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2552035" y="402336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2552035" y="393192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2552035" y="38404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2552035" y="374904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idx="1" type="body"/>
          </p:nvPr>
        </p:nvSpPr>
        <p:spPr>
          <a:xfrm>
            <a:off x="455600" y="912809"/>
            <a:ext cx="114300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To keep memory usage low and throughput high, use asynchronous</a:t>
            </a:r>
            <a:br>
              <a:rPr b="0" lang="en-US"/>
            </a:br>
            <a:r>
              <a:rPr b="0" lang="en-US"/>
              <a:t>connections and limited pool of connector objects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Can lead to very out-of-order outputs!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High network load reduces throughput in network-bound processors</a:t>
            </a:r>
            <a:endParaRPr/>
          </a:p>
        </p:txBody>
      </p:sp>
      <p:sp>
        <p:nvSpPr>
          <p:cNvPr id="223" name="Google Shape;223;p19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External State</a:t>
            </a:r>
            <a:endParaRPr/>
          </a:p>
        </p:txBody>
      </p:sp>
      <p:grpSp>
        <p:nvGrpSpPr>
          <p:cNvPr id="224" name="Google Shape;224;p19"/>
          <p:cNvGrpSpPr/>
          <p:nvPr/>
        </p:nvGrpSpPr>
        <p:grpSpPr>
          <a:xfrm>
            <a:off x="1142702" y="2971800"/>
            <a:ext cx="3656648" cy="312736"/>
            <a:chOff x="1143000" y="2971800"/>
            <a:chExt cx="3657600" cy="312736"/>
          </a:xfrm>
        </p:grpSpPr>
        <p:sp>
          <p:nvSpPr>
            <p:cNvPr id="225" name="Google Shape;225;p19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9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19"/>
          <p:cNvSpPr/>
          <p:nvPr/>
        </p:nvSpPr>
        <p:spPr>
          <a:xfrm>
            <a:off x="1828324" y="2624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9"/>
          <p:cNvCxnSpPr>
            <a:stCxn id="241" idx="2"/>
          </p:cNvCxnSpPr>
          <p:nvPr/>
        </p:nvCxnSpPr>
        <p:spPr>
          <a:xfrm>
            <a:off x="2742486" y="4453732"/>
            <a:ext cx="0" cy="4953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243" name="Google Shape;243;p19"/>
          <p:cNvGrpSpPr/>
          <p:nvPr/>
        </p:nvGrpSpPr>
        <p:grpSpPr>
          <a:xfrm rot="5400000">
            <a:off x="8610709" y="1305796"/>
            <a:ext cx="1142657" cy="3194304"/>
            <a:chOff x="8229600" y="1911096"/>
            <a:chExt cx="1143000" cy="3194304"/>
          </a:xfrm>
        </p:grpSpPr>
        <p:sp>
          <p:nvSpPr>
            <p:cNvPr id="244" name="Google Shape;244;p19"/>
            <p:cNvSpPr/>
            <p:nvPr/>
          </p:nvSpPr>
          <p:spPr>
            <a:xfrm>
              <a:off x="8229600" y="1911096"/>
              <a:ext cx="228600" cy="1371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9"/>
            <p:cNvSpPr/>
            <p:nvPr/>
          </p:nvSpPr>
          <p:spPr>
            <a:xfrm>
              <a:off x="8686800" y="1911096"/>
              <a:ext cx="228600" cy="1362456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>
              <a:off x="9144000" y="3054096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0" name="Google Shape;250;p19"/>
          <p:cNvCxnSpPr/>
          <p:nvPr/>
        </p:nvCxnSpPr>
        <p:spPr>
          <a:xfrm>
            <a:off x="2742486" y="2743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51" name="Google Shape;251;p19"/>
          <p:cNvCxnSpPr/>
          <p:nvPr/>
        </p:nvCxnSpPr>
        <p:spPr>
          <a:xfrm>
            <a:off x="2742486" y="3284534"/>
            <a:ext cx="0" cy="32004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2" name="Google Shape;252;p19"/>
          <p:cNvSpPr/>
          <p:nvPr/>
        </p:nvSpPr>
        <p:spPr>
          <a:xfrm>
            <a:off x="4342269" y="3737768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Redis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RocksDB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DynamoDB etc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5065980" y="522367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5065980" y="513619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5065980" y="504475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5065980" y="495331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5065980" y="486187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2552035" y="38404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19"/>
          <p:cNvCxnSpPr>
            <a:stCxn id="241" idx="3"/>
            <a:endCxn id="252" idx="1"/>
          </p:cNvCxnSpPr>
          <p:nvPr/>
        </p:nvCxnSpPr>
        <p:spPr>
          <a:xfrm>
            <a:off x="3656648" y="3539332"/>
            <a:ext cx="685500" cy="11127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med" w="med" type="triangle"/>
            <a:tailEnd len="med" w="med" type="stealth"/>
          </a:ln>
        </p:spPr>
      </p:cxnSp>
      <p:sp>
        <p:nvSpPr>
          <p:cNvPr id="260" name="Google Shape;260;p19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/>
          <p:nvPr>
            <p:ph idx="1" type="body"/>
          </p:nvPr>
        </p:nvSpPr>
        <p:spPr>
          <a:xfrm>
            <a:off x="455600" y="912809"/>
            <a:ext cx="114300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May require shuffle to co-locate current record and its state → latency</a:t>
            </a:r>
            <a:endParaRPr/>
          </a:p>
          <a:p>
            <a:pPr indent="-234953" lvl="0" marL="234953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Pre-sort data in producer to reduce shuffle events</a:t>
            </a:r>
            <a:endParaRPr b="0"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SzPts val="1800"/>
              <a:buChar char="•"/>
            </a:pPr>
            <a:r>
              <a:rPr b="0" lang="en-US"/>
              <a:t>May be rescheduled on failure (Spark, Flink, KStreams...)</a:t>
            </a:r>
            <a:endParaRPr b="0"/>
          </a:p>
        </p:txBody>
      </p:sp>
      <p:sp>
        <p:nvSpPr>
          <p:cNvPr id="266" name="Google Shape;266;p20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Locality with External State</a:t>
            </a:r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 rot="5400000">
            <a:off x="8866175" y="1055598"/>
            <a:ext cx="1142666" cy="3690377"/>
            <a:chOff x="8229591" y="1415023"/>
            <a:chExt cx="1143009" cy="3690377"/>
          </a:xfrm>
        </p:grpSpPr>
        <p:sp>
          <p:nvSpPr>
            <p:cNvPr id="268" name="Google Shape;268;p20"/>
            <p:cNvSpPr/>
            <p:nvPr/>
          </p:nvSpPr>
          <p:spPr>
            <a:xfrm>
              <a:off x="8229591" y="2641307"/>
              <a:ext cx="228600" cy="6414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8686803" y="1415023"/>
              <a:ext cx="228600" cy="186960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9143991" y="3054098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0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0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0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4" name="Google Shape;274;p20"/>
          <p:cNvPicPr preferRelativeResize="0"/>
          <p:nvPr/>
        </p:nvPicPr>
        <p:blipFill rotWithShape="1">
          <a:blip r:embed="rId3">
            <a:alphaModFix/>
          </a:blip>
          <a:srcRect b="0" l="0" r="64961" t="0"/>
          <a:stretch/>
        </p:blipFill>
        <p:spPr>
          <a:xfrm>
            <a:off x="3351927" y="2209800"/>
            <a:ext cx="1338551" cy="200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20"/>
          <p:cNvCxnSpPr>
            <a:endCxn id="274" idx="1"/>
          </p:cNvCxnSpPr>
          <p:nvPr/>
        </p:nvCxnSpPr>
        <p:spPr>
          <a:xfrm>
            <a:off x="1839927" y="3213600"/>
            <a:ext cx="1512000" cy="0"/>
          </a:xfrm>
          <a:prstGeom prst="straightConnector1">
            <a:avLst/>
          </a:prstGeom>
          <a:noFill/>
          <a:ln cap="flat" cmpd="sng" w="1098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6" name="Google Shape;276;p20"/>
          <p:cNvCxnSpPr>
            <a:endCxn id="277" idx="1"/>
          </p:cNvCxnSpPr>
          <p:nvPr/>
        </p:nvCxnSpPr>
        <p:spPr>
          <a:xfrm flipH="1" rot="10800000">
            <a:off x="4690424" y="1994400"/>
            <a:ext cx="1971000" cy="578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8" name="Google Shape;278;p20"/>
          <p:cNvCxnSpPr>
            <a:stCxn id="274" idx="3"/>
            <a:endCxn id="279" idx="1"/>
          </p:cNvCxnSpPr>
          <p:nvPr/>
        </p:nvCxnSpPr>
        <p:spPr>
          <a:xfrm>
            <a:off x="4690478" y="3213600"/>
            <a:ext cx="19710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0" name="Google Shape;280;p20"/>
          <p:cNvCxnSpPr>
            <a:endCxn id="281" idx="1"/>
          </p:cNvCxnSpPr>
          <p:nvPr/>
        </p:nvCxnSpPr>
        <p:spPr>
          <a:xfrm>
            <a:off x="4690424" y="3791400"/>
            <a:ext cx="1971000" cy="6414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2" name="Google Shape;282;p20"/>
          <p:cNvSpPr txBox="1"/>
          <p:nvPr/>
        </p:nvSpPr>
        <p:spPr>
          <a:xfrm>
            <a:off x="1801936" y="2667000"/>
            <a:ext cx="1629171" cy="46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0 ... (N-1)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0"/>
          <p:cNvSpPr/>
          <p:nvPr/>
        </p:nvSpPr>
        <p:spPr>
          <a:xfrm>
            <a:off x="403895" y="2635650"/>
            <a:ext cx="1155599" cy="1155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6661424" y="2667000"/>
            <a:ext cx="1092915" cy="1093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Processor/ Consumer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6661424" y="1447800"/>
            <a:ext cx="1092915" cy="1093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Processor/ Consumer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6661424" y="3886200"/>
            <a:ext cx="1092915" cy="10932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Processor/ Consumer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0"/>
          <p:cNvSpPr txBox="1"/>
          <p:nvPr/>
        </p:nvSpPr>
        <p:spPr>
          <a:xfrm>
            <a:off x="3351927" y="4217400"/>
            <a:ext cx="13385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Message broker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 rot="-933070">
            <a:off x="4723655" y="1874691"/>
            <a:ext cx="1904522" cy="520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0, 3, 6, ...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4824743" y="2851734"/>
            <a:ext cx="1904504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1, 4, 7, ...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 rot="1122878">
            <a:off x="4824741" y="3693563"/>
            <a:ext cx="1904599" cy="520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2, 5, 8, ...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8" name="Google Shape;288;p20"/>
          <p:cNvCxnSpPr/>
          <p:nvPr/>
        </p:nvCxnSpPr>
        <p:spPr>
          <a:xfrm>
            <a:off x="7754349" y="4745700"/>
            <a:ext cx="1971000" cy="6414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9" name="Google Shape;289;p20"/>
          <p:cNvSpPr/>
          <p:nvPr/>
        </p:nvSpPr>
        <p:spPr>
          <a:xfrm>
            <a:off x="9725344" y="4979393"/>
            <a:ext cx="1828200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Redis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RocksDB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DynamoDB etc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10449055" y="6465295"/>
            <a:ext cx="381000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10449055" y="6377821"/>
            <a:ext cx="381000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10449055" y="6286381"/>
            <a:ext cx="381000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0"/>
          <p:cNvSpPr/>
          <p:nvPr/>
        </p:nvSpPr>
        <p:spPr>
          <a:xfrm>
            <a:off x="10449055" y="6194941"/>
            <a:ext cx="381000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0"/>
          <p:cNvSpPr/>
          <p:nvPr/>
        </p:nvSpPr>
        <p:spPr>
          <a:xfrm>
            <a:off x="10449055" y="6103501"/>
            <a:ext cx="381000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0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>
            <p:ph idx="1" type="body"/>
          </p:nvPr>
        </p:nvSpPr>
        <p:spPr>
          <a:xfrm>
            <a:off x="455600" y="912809"/>
            <a:ext cx="114300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A checkpoint is a persistent record of the state of the processor at a specific time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Saving and restarting from checkpoint take time, especially for large internal states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Even low latency processors have momentary pauses when restarting → consumers prepare!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Things can go </a:t>
            </a:r>
            <a:r>
              <a:rPr b="0" i="1" lang="en-US"/>
              <a:t>really</a:t>
            </a:r>
            <a:r>
              <a:rPr b="0" lang="en-US"/>
              <a:t> out-of-order!</a:t>
            </a:r>
            <a:endParaRPr/>
          </a:p>
        </p:txBody>
      </p:sp>
      <p:sp>
        <p:nvSpPr>
          <p:cNvPr id="301" name="Google Shape;301;p21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Tolerance I: The Checkpointing / Restart Pause</a:t>
            </a:r>
            <a:endParaRPr/>
          </a:p>
        </p:txBody>
      </p:sp>
      <p:grpSp>
        <p:nvGrpSpPr>
          <p:cNvPr id="302" name="Google Shape;302;p21"/>
          <p:cNvGrpSpPr/>
          <p:nvPr/>
        </p:nvGrpSpPr>
        <p:grpSpPr>
          <a:xfrm>
            <a:off x="1142702" y="2971800"/>
            <a:ext cx="3656648" cy="312736"/>
            <a:chOff x="1143000" y="2971800"/>
            <a:chExt cx="3657600" cy="312736"/>
          </a:xfrm>
        </p:grpSpPr>
        <p:sp>
          <p:nvSpPr>
            <p:cNvPr id="303" name="Google Shape;303;p21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21"/>
          <p:cNvSpPr/>
          <p:nvPr/>
        </p:nvSpPr>
        <p:spPr>
          <a:xfrm>
            <a:off x="1828324" y="2624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21"/>
          <p:cNvCxnSpPr/>
          <p:nvPr/>
        </p:nvCxnSpPr>
        <p:spPr>
          <a:xfrm>
            <a:off x="2742486" y="3958432"/>
            <a:ext cx="0" cy="9906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1" name="Google Shape;321;p21"/>
          <p:cNvCxnSpPr/>
          <p:nvPr/>
        </p:nvCxnSpPr>
        <p:spPr>
          <a:xfrm>
            <a:off x="2742486" y="2743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2" name="Google Shape;322;p21"/>
          <p:cNvSpPr/>
          <p:nvPr/>
        </p:nvSpPr>
        <p:spPr>
          <a:xfrm>
            <a:off x="2552035" y="38404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1"/>
          <p:cNvSpPr txBox="1"/>
          <p:nvPr/>
        </p:nvSpPr>
        <p:spPr>
          <a:xfrm>
            <a:off x="2742485" y="2669085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 in input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1"/>
          <p:cNvSpPr txBox="1"/>
          <p:nvPr/>
        </p:nvSpPr>
        <p:spPr>
          <a:xfrm>
            <a:off x="2742486" y="4482803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21"/>
          <p:cNvCxnSpPr/>
          <p:nvPr/>
        </p:nvCxnSpPr>
        <p:spPr>
          <a:xfrm>
            <a:off x="2742485" y="3505200"/>
            <a:ext cx="2513946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6" name="Google Shape;326;p21"/>
          <p:cNvSpPr txBox="1"/>
          <p:nvPr/>
        </p:nvSpPr>
        <p:spPr>
          <a:xfrm>
            <a:off x="5332611" y="3089701"/>
            <a:ext cx="28948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Checkpoint may contain position, internal state, status of output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" name="Google Shape;327;p21"/>
          <p:cNvGrpSpPr/>
          <p:nvPr/>
        </p:nvGrpSpPr>
        <p:grpSpPr>
          <a:xfrm>
            <a:off x="8075097" y="2133600"/>
            <a:ext cx="2099717" cy="1394535"/>
            <a:chOff x="8077200" y="2133600"/>
            <a:chExt cx="2100264" cy="1394535"/>
          </a:xfrm>
        </p:grpSpPr>
        <p:sp>
          <p:nvSpPr>
            <p:cNvPr id="328" name="Google Shape;328;p21"/>
            <p:cNvSpPr/>
            <p:nvPr/>
          </p:nvSpPr>
          <p:spPr>
            <a:xfrm>
              <a:off x="8077200" y="3299535"/>
              <a:ext cx="21002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 inconsistent!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82296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85344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8837304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91440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9454676" y="2133600"/>
              <a:ext cx="228600" cy="1150936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975758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35" name="Google Shape;335;p21"/>
          <p:cNvCxnSpPr/>
          <p:nvPr/>
        </p:nvCxnSpPr>
        <p:spPr>
          <a:xfrm>
            <a:off x="7623201" y="4929586"/>
            <a:ext cx="4563431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6" name="Google Shape;336;p21"/>
          <p:cNvCxnSpPr/>
          <p:nvPr/>
        </p:nvCxnSpPr>
        <p:spPr>
          <a:xfrm>
            <a:off x="5487" y="4929586"/>
            <a:ext cx="4494451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37" name="Google Shape;3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6115" y="4472386"/>
            <a:ext cx="3047086" cy="152400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8" name="Google Shape;338;p21"/>
          <p:cNvSpPr/>
          <p:nvPr/>
        </p:nvSpPr>
        <p:spPr>
          <a:xfrm>
            <a:off x="462549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1"/>
          <p:cNvSpPr/>
          <p:nvPr/>
        </p:nvSpPr>
        <p:spPr>
          <a:xfrm>
            <a:off x="919612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1"/>
          <p:cNvSpPr/>
          <p:nvPr/>
        </p:nvSpPr>
        <p:spPr>
          <a:xfrm>
            <a:off x="1376675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1"/>
          <p:cNvSpPr/>
          <p:nvPr/>
        </p:nvSpPr>
        <p:spPr>
          <a:xfrm>
            <a:off x="1833738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21"/>
          <p:cNvSpPr/>
          <p:nvPr/>
        </p:nvSpPr>
        <p:spPr>
          <a:xfrm>
            <a:off x="2290801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1"/>
          <p:cNvSpPr/>
          <p:nvPr/>
        </p:nvSpPr>
        <p:spPr>
          <a:xfrm>
            <a:off x="2747864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1"/>
          <p:cNvSpPr/>
          <p:nvPr/>
        </p:nvSpPr>
        <p:spPr>
          <a:xfrm>
            <a:off x="3204927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3661989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1"/>
          <p:cNvSpPr/>
          <p:nvPr/>
        </p:nvSpPr>
        <p:spPr>
          <a:xfrm>
            <a:off x="7623201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1"/>
          <p:cNvSpPr/>
          <p:nvPr/>
        </p:nvSpPr>
        <p:spPr>
          <a:xfrm>
            <a:off x="8994389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9451452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9908515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1"/>
          <p:cNvSpPr/>
          <p:nvPr/>
        </p:nvSpPr>
        <p:spPr>
          <a:xfrm>
            <a:off x="10365578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1"/>
          <p:cNvSpPr/>
          <p:nvPr/>
        </p:nvSpPr>
        <p:spPr>
          <a:xfrm>
            <a:off x="10822641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11279104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11736166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2188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1"/>
          <p:cNvSpPr/>
          <p:nvPr/>
        </p:nvSpPr>
        <p:spPr>
          <a:xfrm>
            <a:off x="4122951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7851532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8080263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1"/>
          <p:cNvSpPr/>
          <p:nvPr/>
        </p:nvSpPr>
        <p:spPr>
          <a:xfrm>
            <a:off x="8308495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1"/>
          <p:cNvSpPr/>
          <p:nvPr/>
        </p:nvSpPr>
        <p:spPr>
          <a:xfrm>
            <a:off x="8537326" y="5005786"/>
            <a:ext cx="311307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1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10053778" y="4061255"/>
            <a:ext cx="1682400" cy="6264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21"/>
          <p:cNvCxnSpPr/>
          <p:nvPr/>
        </p:nvCxnSpPr>
        <p:spPr>
          <a:xfrm>
            <a:off x="10137353" y="4207870"/>
            <a:ext cx="755473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21"/>
          <p:cNvSpPr txBox="1"/>
          <p:nvPr/>
        </p:nvSpPr>
        <p:spPr>
          <a:xfrm>
            <a:off x="10956307" y="4038593"/>
            <a:ext cx="78106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 rot="-5400000">
            <a:off x="10359390" y="4090234"/>
            <a:ext cx="311400" cy="75547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1"/>
          <p:cNvSpPr txBox="1"/>
          <p:nvPr/>
        </p:nvSpPr>
        <p:spPr>
          <a:xfrm>
            <a:off x="10956307" y="4284070"/>
            <a:ext cx="83185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 txBox="1"/>
          <p:nvPr/>
        </p:nvSpPr>
        <p:spPr>
          <a:xfrm>
            <a:off x="6072390" y="5273667"/>
            <a:ext cx="10504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2"/>
          <p:cNvSpPr/>
          <p:nvPr/>
        </p:nvSpPr>
        <p:spPr>
          <a:xfrm flipH="1" rot="10800000">
            <a:off x="2209225" y="4761706"/>
            <a:ext cx="6399133" cy="1258092"/>
          </a:xfrm>
          <a:prstGeom prst="curvedDownArrow">
            <a:avLst>
              <a:gd fmla="val 37126" name="adj1"/>
              <a:gd fmla="val 104637" name="adj2"/>
              <a:gd fmla="val 25000" name="adj3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6113458" y="4730375"/>
            <a:ext cx="2666305" cy="14866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Restart Pause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958" y="2433912"/>
            <a:ext cx="3176287" cy="280406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2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Set of Defaults Ready for Rare Restart Pauses</a:t>
            </a:r>
            <a:endParaRPr/>
          </a:p>
        </p:txBody>
      </p:sp>
      <p:pic>
        <p:nvPicPr>
          <p:cNvPr id="375" name="Google Shape;37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294" y="2805907"/>
            <a:ext cx="3250353" cy="195529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/>
          <p:nvPr/>
        </p:nvSpPr>
        <p:spPr>
          <a:xfrm flipH="1">
            <a:off x="1218883" y="1547814"/>
            <a:ext cx="7846556" cy="1258094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446" y="2693310"/>
            <a:ext cx="1392668" cy="22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2"/>
          <p:cNvSpPr/>
          <p:nvPr/>
        </p:nvSpPr>
        <p:spPr>
          <a:xfrm>
            <a:off x="9636790" y="720084"/>
            <a:ext cx="2488552" cy="165892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“Here are some default options: 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2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22"/>
          <p:cNvSpPr/>
          <p:nvPr/>
        </p:nvSpPr>
        <p:spPr>
          <a:xfrm>
            <a:off x="5583575" y="5088225"/>
            <a:ext cx="488700" cy="8109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"/>
          <p:cNvSpPr txBox="1"/>
          <p:nvPr>
            <p:ph idx="1" type="body"/>
          </p:nvPr>
        </p:nvSpPr>
        <p:spPr>
          <a:xfrm>
            <a:off x="455600" y="912808"/>
            <a:ext cx="114300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If failure occurs between checkpoints but output is continuous, rewind to last checkpoint </a:t>
            </a:r>
            <a:br>
              <a:rPr b="0" lang="en-US"/>
            </a:br>
            <a:r>
              <a:rPr b="0" lang="en-US"/>
              <a:t>→ output duplication!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Options: batch outputs → increased latency / checkpoint after each output → decreased throughput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1" lang="en-US"/>
              <a:t>Take back past outputs</a:t>
            </a:r>
            <a:r>
              <a:rPr b="0" lang="en-US"/>
              <a:t> (manipulate output position) to ignore redundant outputs, see </a:t>
            </a:r>
            <a:r>
              <a:rPr lang="en-US"/>
              <a:t>idempotency</a:t>
            </a:r>
            <a:endParaRPr b="0"/>
          </a:p>
        </p:txBody>
      </p:sp>
      <p:sp>
        <p:nvSpPr>
          <p:cNvPr id="386" name="Google Shape;386;p23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Failure Tolerance II: At-Least-Once Processing = Avoiding Data Loss</a:t>
            </a:r>
            <a:endParaRPr/>
          </a:p>
        </p:txBody>
      </p:sp>
      <p:grpSp>
        <p:nvGrpSpPr>
          <p:cNvPr id="387" name="Google Shape;387;p23"/>
          <p:cNvGrpSpPr/>
          <p:nvPr/>
        </p:nvGrpSpPr>
        <p:grpSpPr>
          <a:xfrm>
            <a:off x="1142702" y="2971800"/>
            <a:ext cx="3656648" cy="312736"/>
            <a:chOff x="1143000" y="2971800"/>
            <a:chExt cx="3657600" cy="312736"/>
          </a:xfrm>
        </p:grpSpPr>
        <p:sp>
          <p:nvSpPr>
            <p:cNvPr id="388" name="Google Shape;388;p23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23"/>
          <p:cNvSpPr/>
          <p:nvPr/>
        </p:nvSpPr>
        <p:spPr>
          <a:xfrm>
            <a:off x="1828324" y="2624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23"/>
          <p:cNvCxnSpPr/>
          <p:nvPr/>
        </p:nvCxnSpPr>
        <p:spPr>
          <a:xfrm>
            <a:off x="2742486" y="3958432"/>
            <a:ext cx="0" cy="9906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6" name="Google Shape;406;p23"/>
          <p:cNvCxnSpPr/>
          <p:nvPr/>
        </p:nvCxnSpPr>
        <p:spPr>
          <a:xfrm>
            <a:off x="2742486" y="2743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7" name="Google Shape;407;p23"/>
          <p:cNvSpPr/>
          <p:nvPr/>
        </p:nvSpPr>
        <p:spPr>
          <a:xfrm>
            <a:off x="2552035" y="38404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3"/>
          <p:cNvSpPr txBox="1"/>
          <p:nvPr/>
        </p:nvSpPr>
        <p:spPr>
          <a:xfrm>
            <a:off x="2742485" y="2669085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 in input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3"/>
          <p:cNvSpPr txBox="1"/>
          <p:nvPr/>
        </p:nvSpPr>
        <p:spPr>
          <a:xfrm>
            <a:off x="2742486" y="4482803"/>
            <a:ext cx="28948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 between checkpoints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23"/>
          <p:cNvCxnSpPr/>
          <p:nvPr/>
        </p:nvCxnSpPr>
        <p:spPr>
          <a:xfrm>
            <a:off x="2742485" y="3505200"/>
            <a:ext cx="2513946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1" name="Google Shape;411;p23"/>
          <p:cNvSpPr txBox="1"/>
          <p:nvPr/>
        </p:nvSpPr>
        <p:spPr>
          <a:xfrm>
            <a:off x="5332611" y="3089701"/>
            <a:ext cx="28948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Checkpoint may contain position in input, internal state, status of output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2552034" y="5431971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3"/>
          <p:cNvSpPr/>
          <p:nvPr/>
        </p:nvSpPr>
        <p:spPr>
          <a:xfrm>
            <a:off x="2552034" y="5344497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3"/>
          <p:cNvSpPr/>
          <p:nvPr/>
        </p:nvSpPr>
        <p:spPr>
          <a:xfrm>
            <a:off x="2552034" y="5253057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3"/>
          <p:cNvSpPr/>
          <p:nvPr/>
        </p:nvSpPr>
        <p:spPr>
          <a:xfrm>
            <a:off x="2552034" y="5161617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3"/>
          <p:cNvSpPr/>
          <p:nvPr/>
        </p:nvSpPr>
        <p:spPr>
          <a:xfrm>
            <a:off x="2552034" y="5070177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7" name="Google Shape;417;p23"/>
          <p:cNvCxnSpPr/>
          <p:nvPr/>
        </p:nvCxnSpPr>
        <p:spPr>
          <a:xfrm>
            <a:off x="3085266" y="4962655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8" name="Google Shape;418;p23"/>
          <p:cNvCxnSpPr/>
          <p:nvPr/>
        </p:nvCxnSpPr>
        <p:spPr>
          <a:xfrm>
            <a:off x="3085266" y="5546271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9" name="Google Shape;419;p23"/>
          <p:cNvCxnSpPr/>
          <p:nvPr/>
        </p:nvCxnSpPr>
        <p:spPr>
          <a:xfrm rot="10800000">
            <a:off x="2971026" y="5386967"/>
            <a:ext cx="914162" cy="0"/>
          </a:xfrm>
          <a:prstGeom prst="straightConnector1">
            <a:avLst/>
          </a:prstGeom>
          <a:noFill/>
          <a:ln cap="flat" cmpd="sng" w="254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20" name="Google Shape;420;p23"/>
          <p:cNvSpPr txBox="1"/>
          <p:nvPr/>
        </p:nvSpPr>
        <p:spPr>
          <a:xfrm>
            <a:off x="3885188" y="5198080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Failure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3"/>
          <p:cNvSpPr/>
          <p:nvPr/>
        </p:nvSpPr>
        <p:spPr>
          <a:xfrm rot="5400000">
            <a:off x="7975129" y="4435066"/>
            <a:ext cx="228600" cy="228600"/>
          </a:xfrm>
          <a:prstGeom prst="rect">
            <a:avLst/>
          </a:prstGeom>
          <a:gradFill>
            <a:gsLst>
              <a:gs pos="0">
                <a:srgbClr val="007226"/>
              </a:gs>
              <a:gs pos="48000">
                <a:srgbClr val="00B43C"/>
              </a:gs>
              <a:gs pos="100000">
                <a:srgbClr val="33FF76"/>
              </a:gs>
            </a:gsLst>
            <a:lin ang="16200000" scaled="0"/>
          </a:gra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"/>
          <p:cNvSpPr/>
          <p:nvPr/>
        </p:nvSpPr>
        <p:spPr>
          <a:xfrm rot="5400000">
            <a:off x="9236465" y="3630929"/>
            <a:ext cx="228600" cy="2751000"/>
          </a:xfrm>
          <a:prstGeom prst="rect">
            <a:avLst/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5400000" scaled="0"/>
          </a:gra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3"/>
          <p:cNvSpPr/>
          <p:nvPr/>
        </p:nvSpPr>
        <p:spPr>
          <a:xfrm>
            <a:off x="6154266" y="4435066"/>
            <a:ext cx="182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Latency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3"/>
          <p:cNvSpPr/>
          <p:nvPr/>
        </p:nvSpPr>
        <p:spPr>
          <a:xfrm>
            <a:off x="6154266" y="4892129"/>
            <a:ext cx="182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Throughput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6413395" y="4221800"/>
            <a:ext cx="4419600" cy="1569000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Idempotency or you can only have one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3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Checkpoint after each output → decreased throughput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Have to acknowledge each record individually at every step in the pipeline → increased latency</a:t>
            </a:r>
            <a:endParaRPr/>
          </a:p>
        </p:txBody>
      </p:sp>
      <p:grpSp>
        <p:nvGrpSpPr>
          <p:cNvPr id="432" name="Google Shape;432;p24"/>
          <p:cNvGrpSpPr/>
          <p:nvPr/>
        </p:nvGrpSpPr>
        <p:grpSpPr>
          <a:xfrm rot="5400000">
            <a:off x="8074736" y="2474976"/>
            <a:ext cx="685594" cy="4565954"/>
            <a:chOff x="8229600" y="2551176"/>
            <a:chExt cx="685800" cy="4565954"/>
          </a:xfrm>
        </p:grpSpPr>
        <p:sp>
          <p:nvSpPr>
            <p:cNvPr id="433" name="Google Shape;433;p24"/>
            <p:cNvSpPr/>
            <p:nvPr/>
          </p:nvSpPr>
          <p:spPr>
            <a:xfrm>
              <a:off x="8229600" y="2551176"/>
              <a:ext cx="228600" cy="2743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8686800" y="3920698"/>
              <a:ext cx="228600" cy="1375568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 rot="-5400000">
              <a:off x="7433468" y="609239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 rot="-5400000">
              <a:off x="7890668" y="609239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24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Exactly-Once Processing</a:t>
            </a:r>
            <a:endParaRPr/>
          </a:p>
        </p:txBody>
      </p:sp>
      <p:grpSp>
        <p:nvGrpSpPr>
          <p:cNvPr id="438" name="Google Shape;438;p24"/>
          <p:cNvGrpSpPr/>
          <p:nvPr/>
        </p:nvGrpSpPr>
        <p:grpSpPr>
          <a:xfrm>
            <a:off x="1142702" y="2971800"/>
            <a:ext cx="3656648" cy="312736"/>
            <a:chOff x="1143000" y="2971800"/>
            <a:chExt cx="3657600" cy="312736"/>
          </a:xfrm>
        </p:grpSpPr>
        <p:sp>
          <p:nvSpPr>
            <p:cNvPr id="439" name="Google Shape;439;p24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24"/>
          <p:cNvSpPr/>
          <p:nvPr/>
        </p:nvSpPr>
        <p:spPr>
          <a:xfrm>
            <a:off x="1828324" y="2624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24"/>
          <p:cNvCxnSpPr/>
          <p:nvPr/>
        </p:nvCxnSpPr>
        <p:spPr>
          <a:xfrm>
            <a:off x="2742486" y="3958432"/>
            <a:ext cx="0" cy="9906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7" name="Google Shape;457;p24"/>
          <p:cNvCxnSpPr/>
          <p:nvPr/>
        </p:nvCxnSpPr>
        <p:spPr>
          <a:xfrm>
            <a:off x="2742486" y="2743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58" name="Google Shape;458;p24"/>
          <p:cNvSpPr/>
          <p:nvPr/>
        </p:nvSpPr>
        <p:spPr>
          <a:xfrm>
            <a:off x="2552035" y="38404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4"/>
          <p:cNvSpPr txBox="1"/>
          <p:nvPr/>
        </p:nvSpPr>
        <p:spPr>
          <a:xfrm>
            <a:off x="2742485" y="2669085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 in input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2742486" y="4482803"/>
            <a:ext cx="28948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 between checkpoints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24"/>
          <p:cNvCxnSpPr/>
          <p:nvPr/>
        </p:nvCxnSpPr>
        <p:spPr>
          <a:xfrm>
            <a:off x="2742485" y="3505200"/>
            <a:ext cx="2513946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2" name="Google Shape;462;p24"/>
          <p:cNvSpPr txBox="1"/>
          <p:nvPr/>
        </p:nvSpPr>
        <p:spPr>
          <a:xfrm>
            <a:off x="5332611" y="3089701"/>
            <a:ext cx="28948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Checkpoint may contain position in input, internal state, status of output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2552034" y="5070177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4" name="Google Shape;464;p24"/>
          <p:cNvCxnSpPr/>
          <p:nvPr/>
        </p:nvCxnSpPr>
        <p:spPr>
          <a:xfrm>
            <a:off x="3085266" y="4962655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5" name="Google Shape;465;p24"/>
          <p:cNvCxnSpPr/>
          <p:nvPr/>
        </p:nvCxnSpPr>
        <p:spPr>
          <a:xfrm>
            <a:off x="3085266" y="5192362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6" name="Google Shape;466;p24"/>
          <p:cNvCxnSpPr/>
          <p:nvPr/>
        </p:nvCxnSpPr>
        <p:spPr>
          <a:xfrm flipH="1" rot="10800000">
            <a:off x="2552034" y="3352800"/>
            <a:ext cx="1" cy="3810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7" name="Google Shape;467;p24"/>
          <p:cNvSpPr txBox="1"/>
          <p:nvPr/>
        </p:nvSpPr>
        <p:spPr>
          <a:xfrm>
            <a:off x="2007888" y="3370055"/>
            <a:ext cx="5441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4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Exactly-Once: transactional aggregates, e.g. bank transfer → current balance</a:t>
            </a:r>
            <a:endParaRPr/>
          </a:p>
          <a:p>
            <a:pPr indent="-234954" lvl="0" marL="23495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At-Least-Once with Idempotency:</a:t>
            </a:r>
            <a:br>
              <a:rPr b="0" lang="en-US"/>
            </a:br>
            <a:r>
              <a:rPr b="0" i="1" lang="en-US"/>
              <a:t>upsert</a:t>
            </a:r>
            <a:r>
              <a:rPr b="0" lang="en-US"/>
              <a:t> transaction-with-ID, compute balance as derived quantity</a:t>
            </a:r>
            <a:endParaRPr/>
          </a:p>
        </p:txBody>
      </p:sp>
      <p:sp>
        <p:nvSpPr>
          <p:cNvPr id="474" name="Google Shape;474;p25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Exactly-Once Processing vs Idempotency</a:t>
            </a:r>
            <a:endParaRPr/>
          </a:p>
        </p:txBody>
      </p:sp>
      <p:grpSp>
        <p:nvGrpSpPr>
          <p:cNvPr id="475" name="Google Shape;475;p25"/>
          <p:cNvGrpSpPr/>
          <p:nvPr/>
        </p:nvGrpSpPr>
        <p:grpSpPr>
          <a:xfrm>
            <a:off x="406294" y="2590800"/>
            <a:ext cx="3656648" cy="312736"/>
            <a:chOff x="1143000" y="2971800"/>
            <a:chExt cx="3657600" cy="312736"/>
          </a:xfrm>
        </p:grpSpPr>
        <p:sp>
          <p:nvSpPr>
            <p:cNvPr id="476" name="Google Shape;476;p25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2" name="Google Shape;492;p25"/>
          <p:cNvSpPr/>
          <p:nvPr/>
        </p:nvSpPr>
        <p:spPr>
          <a:xfrm>
            <a:off x="1091916" y="2243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25"/>
          <p:cNvCxnSpPr/>
          <p:nvPr/>
        </p:nvCxnSpPr>
        <p:spPr>
          <a:xfrm>
            <a:off x="2006077" y="3577432"/>
            <a:ext cx="0" cy="9906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4" name="Google Shape;494;p25"/>
          <p:cNvCxnSpPr/>
          <p:nvPr/>
        </p:nvCxnSpPr>
        <p:spPr>
          <a:xfrm>
            <a:off x="2006077" y="2362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5" name="Google Shape;495;p25"/>
          <p:cNvSpPr/>
          <p:nvPr/>
        </p:nvSpPr>
        <p:spPr>
          <a:xfrm>
            <a:off x="1815627" y="34594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 txBox="1"/>
          <p:nvPr/>
        </p:nvSpPr>
        <p:spPr>
          <a:xfrm>
            <a:off x="2006076" y="2288085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 in input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 txBox="1"/>
          <p:nvPr/>
        </p:nvSpPr>
        <p:spPr>
          <a:xfrm>
            <a:off x="2006077" y="4101803"/>
            <a:ext cx="28948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 between checkpoints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815626" y="4689177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25"/>
          <p:cNvCxnSpPr/>
          <p:nvPr/>
        </p:nvCxnSpPr>
        <p:spPr>
          <a:xfrm>
            <a:off x="2348858" y="4581655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0" name="Google Shape;500;p25"/>
          <p:cNvCxnSpPr/>
          <p:nvPr/>
        </p:nvCxnSpPr>
        <p:spPr>
          <a:xfrm>
            <a:off x="2348858" y="4811362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01" name="Google Shape;501;p25"/>
          <p:cNvCxnSpPr/>
          <p:nvPr/>
        </p:nvCxnSpPr>
        <p:spPr>
          <a:xfrm flipH="1" rot="10800000">
            <a:off x="1815626" y="2971800"/>
            <a:ext cx="1" cy="3810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02" name="Google Shape;502;p25"/>
          <p:cNvSpPr txBox="1"/>
          <p:nvPr/>
        </p:nvSpPr>
        <p:spPr>
          <a:xfrm>
            <a:off x="1271480" y="2989055"/>
            <a:ext cx="5441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" name="Google Shape;503;p25"/>
          <p:cNvGrpSpPr/>
          <p:nvPr/>
        </p:nvGrpSpPr>
        <p:grpSpPr>
          <a:xfrm>
            <a:off x="5183471" y="2514600"/>
            <a:ext cx="3656648" cy="312736"/>
            <a:chOff x="1143000" y="2971800"/>
            <a:chExt cx="3657600" cy="312736"/>
          </a:xfrm>
        </p:grpSpPr>
        <p:sp>
          <p:nvSpPr>
            <p:cNvPr id="504" name="Google Shape;504;p25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25"/>
          <p:cNvSpPr/>
          <p:nvPr/>
        </p:nvSpPr>
        <p:spPr>
          <a:xfrm>
            <a:off x="5869092" y="21677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" name="Google Shape;521;p25"/>
          <p:cNvGrpSpPr/>
          <p:nvPr/>
        </p:nvGrpSpPr>
        <p:grpSpPr>
          <a:xfrm rot="5400000">
            <a:off x="7209732" y="4229464"/>
            <a:ext cx="1142657" cy="3194304"/>
            <a:chOff x="10641921" y="3543664"/>
            <a:chExt cx="1143000" cy="3194304"/>
          </a:xfrm>
        </p:grpSpPr>
        <p:sp>
          <p:nvSpPr>
            <p:cNvPr id="522" name="Google Shape;522;p25"/>
            <p:cNvSpPr/>
            <p:nvPr/>
          </p:nvSpPr>
          <p:spPr>
            <a:xfrm>
              <a:off x="10641921" y="3543664"/>
              <a:ext cx="228600" cy="1371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11099121" y="3543664"/>
              <a:ext cx="228600" cy="1362456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11556321" y="4686664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 rot="-5400000">
              <a:off x="9845789" y="5713235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 rot="-5400000">
              <a:off x="10302989" y="5713236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 rot="-5400000">
              <a:off x="10760189" y="5713235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28" name="Google Shape;528;p25"/>
          <p:cNvCxnSpPr/>
          <p:nvPr/>
        </p:nvCxnSpPr>
        <p:spPr>
          <a:xfrm>
            <a:off x="6783254" y="22860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9" name="Google Shape;529;p25"/>
          <p:cNvCxnSpPr/>
          <p:nvPr/>
        </p:nvCxnSpPr>
        <p:spPr>
          <a:xfrm>
            <a:off x="6783254" y="2827334"/>
            <a:ext cx="0" cy="32004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0" name="Google Shape;530;p25"/>
          <p:cNvSpPr/>
          <p:nvPr/>
        </p:nvSpPr>
        <p:spPr>
          <a:xfrm>
            <a:off x="8383037" y="3280568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Redis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RocksDB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DynamoDB etc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5"/>
          <p:cNvSpPr/>
          <p:nvPr/>
        </p:nvSpPr>
        <p:spPr>
          <a:xfrm>
            <a:off x="9106749" y="476647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5"/>
          <p:cNvSpPr/>
          <p:nvPr/>
        </p:nvSpPr>
        <p:spPr>
          <a:xfrm>
            <a:off x="9106749" y="467899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5"/>
          <p:cNvSpPr/>
          <p:nvPr/>
        </p:nvSpPr>
        <p:spPr>
          <a:xfrm>
            <a:off x="9106749" y="458755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5"/>
          <p:cNvSpPr/>
          <p:nvPr/>
        </p:nvSpPr>
        <p:spPr>
          <a:xfrm>
            <a:off x="9106749" y="449611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5"/>
          <p:cNvSpPr/>
          <p:nvPr/>
        </p:nvSpPr>
        <p:spPr>
          <a:xfrm>
            <a:off x="9106749" y="4404676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5"/>
          <p:cNvSpPr/>
          <p:nvPr/>
        </p:nvSpPr>
        <p:spPr>
          <a:xfrm>
            <a:off x="6592804" y="3383280"/>
            <a:ext cx="380901" cy="22860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" name="Google Shape;537;p25"/>
          <p:cNvCxnSpPr>
            <a:stCxn id="536" idx="2"/>
            <a:endCxn id="530" idx="1"/>
          </p:cNvCxnSpPr>
          <p:nvPr/>
        </p:nvCxnSpPr>
        <p:spPr>
          <a:xfrm>
            <a:off x="6945130" y="3497580"/>
            <a:ext cx="1437900" cy="6975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grpSp>
        <p:nvGrpSpPr>
          <p:cNvPr id="538" name="Google Shape;538;p25"/>
          <p:cNvGrpSpPr/>
          <p:nvPr/>
        </p:nvGrpSpPr>
        <p:grpSpPr>
          <a:xfrm rot="5400000">
            <a:off x="1906849" y="3541776"/>
            <a:ext cx="1147627" cy="4567791"/>
            <a:chOff x="4575222" y="2170176"/>
            <a:chExt cx="1147971" cy="4567791"/>
          </a:xfrm>
        </p:grpSpPr>
        <p:sp>
          <p:nvSpPr>
            <p:cNvPr id="539" name="Google Shape;539;p25"/>
            <p:cNvSpPr/>
            <p:nvPr/>
          </p:nvSpPr>
          <p:spPr>
            <a:xfrm>
              <a:off x="4575222" y="2170176"/>
              <a:ext cx="228600" cy="2743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5032422" y="3539698"/>
              <a:ext cx="228600" cy="1375568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5"/>
            <p:cNvSpPr/>
            <p:nvPr/>
          </p:nvSpPr>
          <p:spPr>
            <a:xfrm rot="-5400000">
              <a:off x="3779090" y="571139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5"/>
            <p:cNvSpPr/>
            <p:nvPr/>
          </p:nvSpPr>
          <p:spPr>
            <a:xfrm rot="-5400000">
              <a:off x="4236290" y="571139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5494593" y="4686664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5FB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5"/>
            <p:cNvSpPr/>
            <p:nvPr/>
          </p:nvSpPr>
          <p:spPr>
            <a:xfrm rot="-5400000">
              <a:off x="4698461" y="5713235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5" name="Google Shape;545;p25"/>
          <p:cNvCxnSpPr>
            <a:stCxn id="530" idx="0"/>
            <a:endCxn id="546" idx="1"/>
          </p:cNvCxnSpPr>
          <p:nvPr/>
        </p:nvCxnSpPr>
        <p:spPr>
          <a:xfrm flipH="1" rot="10800000">
            <a:off x="9297199" y="2238068"/>
            <a:ext cx="636600" cy="10425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6" name="Google Shape;546;p25"/>
          <p:cNvSpPr/>
          <p:nvPr/>
        </p:nvSpPr>
        <p:spPr>
          <a:xfrm>
            <a:off x="9933873" y="1323667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Precomputed view or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consumer / DB compute aggregate for requested key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5"/>
          <p:cNvSpPr txBox="1"/>
          <p:nvPr/>
        </p:nvSpPr>
        <p:spPr>
          <a:xfrm>
            <a:off x="6913443" y="4053871"/>
            <a:ext cx="13310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Idempotent upsert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5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6"/>
          <p:cNvSpPr txBox="1"/>
          <p:nvPr/>
        </p:nvSpPr>
        <p:spPr>
          <a:xfrm>
            <a:off x="406257" y="1058864"/>
            <a:ext cx="11376300" cy="4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 customers interested in your product but can’t find it?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4954" lvl="0" marL="234954" marR="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Loss of sales, customer relationships, and reputation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840" y="2027250"/>
            <a:ext cx="10475100" cy="28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26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Frustrating Customer Experience</a:t>
            </a:r>
            <a:endParaRPr/>
          </a:p>
        </p:txBody>
      </p:sp>
      <p:sp>
        <p:nvSpPr>
          <p:cNvPr id="556" name="Google Shape;556;p26"/>
          <p:cNvSpPr txBox="1"/>
          <p:nvPr/>
        </p:nvSpPr>
        <p:spPr>
          <a:xfrm>
            <a:off x="7694196" y="4802981"/>
            <a:ext cx="30979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https://xkcd.com/869/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Delivering streaming data to where it’s needed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Frustrations with customer support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Stateless filters / enrichments - but no aggregates or joins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Recent interactions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Internal state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External state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Data locality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Deploying in production: failure tolerance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Consumers use heuristics to bridge rescheduling / restart pauses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At-least once vs exactly-once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Exactly-once vs idempotent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Real-time alerting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Losing sales due to being unprepared for sudden interest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Windowing: not quite real-time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–"/>
            </a:pPr>
            <a:r>
              <a:rPr lang="en-US"/>
              <a:t>Real-time updates and extrapolation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Conclusion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Streaming Patterns Cheat Sheet!</a:t>
            </a:r>
            <a:endParaRPr/>
          </a:p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958" y="2433912"/>
            <a:ext cx="3176287" cy="2804066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7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Fast-changing Interest in Various Products – Alert of Sudden Changes</a:t>
            </a:r>
            <a:br>
              <a:rPr lang="en-US"/>
            </a:br>
            <a:r>
              <a:rPr lang="en-US"/>
              <a:t>Example: </a:t>
            </a:r>
            <a:r>
              <a:rPr b="0" lang="en-US"/>
              <a:t>Product Featured in Mass Media → real-time alerting</a:t>
            </a:r>
            <a:endParaRPr/>
          </a:p>
        </p:txBody>
      </p:sp>
      <p:pic>
        <p:nvPicPr>
          <p:cNvPr id="564" name="Google Shape;56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5405" y="1048354"/>
            <a:ext cx="1574390" cy="94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7"/>
          <p:cNvSpPr/>
          <p:nvPr/>
        </p:nvSpPr>
        <p:spPr>
          <a:xfrm>
            <a:off x="9636790" y="720084"/>
            <a:ext cx="2488552" cy="165892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“Here is the product most of you are interested in right now”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054" y="1046692"/>
            <a:ext cx="1193488" cy="149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9562" y="1651605"/>
            <a:ext cx="1582707" cy="9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9567" y="2444422"/>
            <a:ext cx="1574390" cy="94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9562" y="3174202"/>
            <a:ext cx="1582707" cy="952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9567" y="3876014"/>
            <a:ext cx="1574390" cy="94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7"/>
          <p:cNvSpPr/>
          <p:nvPr/>
        </p:nvSpPr>
        <p:spPr>
          <a:xfrm>
            <a:off x="4875530" y="2618759"/>
            <a:ext cx="2209224" cy="2064056"/>
          </a:xfrm>
          <a:prstGeom prst="strip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27"/>
          <p:cNvPicPr preferRelativeResize="0"/>
          <p:nvPr>
            <p:ph idx="1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600" y="2618750"/>
            <a:ext cx="1574400" cy="251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3" name="Google Shape;57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4081" y="4914757"/>
            <a:ext cx="1604209" cy="967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5405" y="4678052"/>
            <a:ext cx="1582707" cy="95292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27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8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Windowing Latency – Aggregate Output After Window Closes</a:t>
            </a:r>
            <a:endParaRPr/>
          </a:p>
        </p:txBody>
      </p:sp>
      <p:grpSp>
        <p:nvGrpSpPr>
          <p:cNvPr id="581" name="Google Shape;581;p28"/>
          <p:cNvGrpSpPr/>
          <p:nvPr/>
        </p:nvGrpSpPr>
        <p:grpSpPr>
          <a:xfrm>
            <a:off x="404908" y="2757575"/>
            <a:ext cx="3291618" cy="273000"/>
            <a:chOff x="469900" y="3489325"/>
            <a:chExt cx="3292475" cy="273000"/>
          </a:xfrm>
        </p:grpSpPr>
        <p:cxnSp>
          <p:nvCxnSpPr>
            <p:cNvPr id="582" name="Google Shape;582;p28"/>
            <p:cNvCxnSpPr/>
            <p:nvPr/>
          </p:nvCxnSpPr>
          <p:spPr>
            <a:xfrm>
              <a:off x="469900" y="3489325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3" name="Google Shape;583;p28"/>
            <p:cNvCxnSpPr/>
            <p:nvPr/>
          </p:nvCxnSpPr>
          <p:spPr>
            <a:xfrm>
              <a:off x="3762375" y="3489325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4" name="Google Shape;584;p28"/>
            <p:cNvCxnSpPr/>
            <p:nvPr/>
          </p:nvCxnSpPr>
          <p:spPr>
            <a:xfrm>
              <a:off x="469900" y="3671887"/>
              <a:ext cx="3291000" cy="0"/>
            </a:xfrm>
            <a:prstGeom prst="straightConnector1">
              <a:avLst/>
            </a:prstGeom>
            <a:noFill/>
            <a:ln cap="flat" cmpd="sng" w="547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5" name="Google Shape;585;p28"/>
          <p:cNvGrpSpPr/>
          <p:nvPr/>
        </p:nvGrpSpPr>
        <p:grpSpPr>
          <a:xfrm>
            <a:off x="1568042" y="3050438"/>
            <a:ext cx="3291618" cy="273000"/>
            <a:chOff x="469900" y="3489325"/>
            <a:chExt cx="3292475" cy="273000"/>
          </a:xfrm>
        </p:grpSpPr>
        <p:cxnSp>
          <p:nvCxnSpPr>
            <p:cNvPr id="586" name="Google Shape;586;p28"/>
            <p:cNvCxnSpPr/>
            <p:nvPr/>
          </p:nvCxnSpPr>
          <p:spPr>
            <a:xfrm>
              <a:off x="469900" y="3489325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7" name="Google Shape;587;p28"/>
            <p:cNvCxnSpPr/>
            <p:nvPr/>
          </p:nvCxnSpPr>
          <p:spPr>
            <a:xfrm>
              <a:off x="3762375" y="3489325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88" name="Google Shape;588;p28"/>
            <p:cNvCxnSpPr/>
            <p:nvPr/>
          </p:nvCxnSpPr>
          <p:spPr>
            <a:xfrm>
              <a:off x="469900" y="3671887"/>
              <a:ext cx="3291000" cy="0"/>
            </a:xfrm>
            <a:prstGeom prst="straightConnector1">
              <a:avLst/>
            </a:prstGeom>
            <a:noFill/>
            <a:ln cap="flat" cmpd="sng" w="547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89" name="Google Shape;589;p28"/>
          <p:cNvSpPr txBox="1"/>
          <p:nvPr/>
        </p:nvSpPr>
        <p:spPr>
          <a:xfrm>
            <a:off x="2488152" y="627875"/>
            <a:ext cx="3451801" cy="384400"/>
          </a:xfrm>
          <a:prstGeom prst="rect">
            <a:avLst/>
          </a:prstGeom>
          <a:noFill/>
          <a:ln cap="flat" cmpd="sng" w="19050">
            <a:solidFill>
              <a:srgbClr val="38761D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time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28"/>
          <p:cNvCxnSpPr/>
          <p:nvPr/>
        </p:nvCxnSpPr>
        <p:spPr>
          <a:xfrm>
            <a:off x="287262" y="2574925"/>
            <a:ext cx="5942052" cy="1500"/>
          </a:xfrm>
          <a:prstGeom prst="straightConnector1">
            <a:avLst/>
          </a:prstGeom>
          <a:noFill/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1" name="Google Shape;591;p28"/>
          <p:cNvSpPr txBox="1"/>
          <p:nvPr/>
        </p:nvSpPr>
        <p:spPr>
          <a:xfrm>
            <a:off x="6276927" y="2352788"/>
            <a:ext cx="777362" cy="43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8"/>
          <p:cNvSpPr/>
          <p:nvPr/>
        </p:nvSpPr>
        <p:spPr>
          <a:xfrm>
            <a:off x="341186" y="10063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8"/>
          <p:cNvSpPr/>
          <p:nvPr/>
        </p:nvSpPr>
        <p:spPr>
          <a:xfrm>
            <a:off x="2390152" y="2482850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8"/>
          <p:cNvSpPr/>
          <p:nvPr/>
        </p:nvSpPr>
        <p:spPr>
          <a:xfrm>
            <a:off x="2115586" y="2482850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1841020" y="2482850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1568042" y="2482850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/>
          <p:nvPr/>
        </p:nvSpPr>
        <p:spPr>
          <a:xfrm>
            <a:off x="2488152" y="101505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8"/>
          <p:cNvSpPr/>
          <p:nvPr/>
        </p:nvSpPr>
        <p:spPr>
          <a:xfrm>
            <a:off x="1567242" y="2488400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/>
          <p:nvPr/>
        </p:nvSpPr>
        <p:spPr>
          <a:xfrm>
            <a:off x="1841408" y="2488400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8"/>
          <p:cNvSpPr/>
          <p:nvPr/>
        </p:nvSpPr>
        <p:spPr>
          <a:xfrm>
            <a:off x="2115774" y="2488400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8"/>
          <p:cNvSpPr/>
          <p:nvPr/>
        </p:nvSpPr>
        <p:spPr>
          <a:xfrm>
            <a:off x="2390127" y="2488400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8"/>
          <p:cNvSpPr/>
          <p:nvPr/>
        </p:nvSpPr>
        <p:spPr>
          <a:xfrm>
            <a:off x="1293475" y="2482850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8"/>
          <p:cNvSpPr/>
          <p:nvPr/>
        </p:nvSpPr>
        <p:spPr>
          <a:xfrm>
            <a:off x="1018910" y="2482850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8"/>
          <p:cNvSpPr/>
          <p:nvPr/>
        </p:nvSpPr>
        <p:spPr>
          <a:xfrm>
            <a:off x="744343" y="2482850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8"/>
          <p:cNvSpPr/>
          <p:nvPr/>
        </p:nvSpPr>
        <p:spPr>
          <a:xfrm>
            <a:off x="469778" y="2482850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8"/>
          <p:cNvSpPr/>
          <p:nvPr/>
        </p:nvSpPr>
        <p:spPr>
          <a:xfrm>
            <a:off x="1395636" y="10063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8"/>
          <p:cNvSpPr/>
          <p:nvPr/>
        </p:nvSpPr>
        <p:spPr>
          <a:xfrm>
            <a:off x="3483693" y="2482850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8"/>
          <p:cNvSpPr/>
          <p:nvPr/>
        </p:nvSpPr>
        <p:spPr>
          <a:xfrm>
            <a:off x="3209126" y="2482850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8"/>
          <p:cNvSpPr/>
          <p:nvPr/>
        </p:nvSpPr>
        <p:spPr>
          <a:xfrm>
            <a:off x="2934561" y="2482850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8"/>
          <p:cNvSpPr/>
          <p:nvPr/>
        </p:nvSpPr>
        <p:spPr>
          <a:xfrm>
            <a:off x="2661582" y="2482850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8"/>
          <p:cNvSpPr/>
          <p:nvPr/>
        </p:nvSpPr>
        <p:spPr>
          <a:xfrm rot="-8094155">
            <a:off x="3149770" y="2511404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8"/>
          <p:cNvSpPr/>
          <p:nvPr/>
        </p:nvSpPr>
        <p:spPr>
          <a:xfrm rot="8093735">
            <a:off x="3241350" y="2595698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8"/>
          <p:cNvSpPr/>
          <p:nvPr/>
        </p:nvSpPr>
        <p:spPr>
          <a:xfrm rot="-8094155">
            <a:off x="3417125" y="2511404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8"/>
          <p:cNvSpPr/>
          <p:nvPr/>
        </p:nvSpPr>
        <p:spPr>
          <a:xfrm rot="8093735">
            <a:off x="3508705" y="2595698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8"/>
          <p:cNvSpPr/>
          <p:nvPr/>
        </p:nvSpPr>
        <p:spPr>
          <a:xfrm rot="-8094155">
            <a:off x="2875191" y="2511404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8"/>
          <p:cNvSpPr/>
          <p:nvPr/>
        </p:nvSpPr>
        <p:spPr>
          <a:xfrm rot="8093735">
            <a:off x="2966771" y="2595698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8"/>
          <p:cNvSpPr/>
          <p:nvPr/>
        </p:nvSpPr>
        <p:spPr>
          <a:xfrm rot="-8094155">
            <a:off x="2602287" y="2511404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8"/>
          <p:cNvSpPr/>
          <p:nvPr/>
        </p:nvSpPr>
        <p:spPr>
          <a:xfrm rot="8093735">
            <a:off x="2693867" y="2595698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9" name="Google Shape;619;p28"/>
          <p:cNvGrpSpPr/>
          <p:nvPr/>
        </p:nvGrpSpPr>
        <p:grpSpPr>
          <a:xfrm>
            <a:off x="2667155" y="3368113"/>
            <a:ext cx="3291618" cy="273000"/>
            <a:chOff x="469900" y="3489325"/>
            <a:chExt cx="3292475" cy="273000"/>
          </a:xfrm>
        </p:grpSpPr>
        <p:cxnSp>
          <p:nvCxnSpPr>
            <p:cNvPr id="620" name="Google Shape;620;p28"/>
            <p:cNvCxnSpPr/>
            <p:nvPr/>
          </p:nvCxnSpPr>
          <p:spPr>
            <a:xfrm>
              <a:off x="469900" y="3489325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1" name="Google Shape;621;p28"/>
            <p:cNvCxnSpPr/>
            <p:nvPr/>
          </p:nvCxnSpPr>
          <p:spPr>
            <a:xfrm>
              <a:off x="3762375" y="3489325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2" name="Google Shape;622;p28"/>
            <p:cNvCxnSpPr/>
            <p:nvPr/>
          </p:nvCxnSpPr>
          <p:spPr>
            <a:xfrm>
              <a:off x="469900" y="3671887"/>
              <a:ext cx="3291000" cy="0"/>
            </a:xfrm>
            <a:prstGeom prst="straightConnector1">
              <a:avLst/>
            </a:prstGeom>
            <a:noFill/>
            <a:ln cap="flat" cmpd="sng" w="54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23" name="Google Shape;623;p28"/>
          <p:cNvSpPr/>
          <p:nvPr/>
        </p:nvSpPr>
        <p:spPr>
          <a:xfrm>
            <a:off x="3551800" y="312395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8"/>
          <p:cNvSpPr txBox="1"/>
          <p:nvPr/>
        </p:nvSpPr>
        <p:spPr>
          <a:xfrm>
            <a:off x="3486692" y="312395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8"/>
          <p:cNvSpPr txBox="1"/>
          <p:nvPr/>
        </p:nvSpPr>
        <p:spPr>
          <a:xfrm>
            <a:off x="3372472" y="3879650"/>
            <a:ext cx="4815846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 “green for window 1”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8"/>
          <p:cNvSpPr txBox="1"/>
          <p:nvPr/>
        </p:nvSpPr>
        <p:spPr>
          <a:xfrm>
            <a:off x="6276927" y="2969627"/>
            <a:ext cx="2407611" cy="43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Sliding windows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28"/>
          <p:cNvGrpSpPr/>
          <p:nvPr/>
        </p:nvGrpSpPr>
        <p:grpSpPr>
          <a:xfrm rot="5400000">
            <a:off x="9065334" y="-908304"/>
            <a:ext cx="1142657" cy="4565904"/>
            <a:chOff x="8229600" y="539496"/>
            <a:chExt cx="1143000" cy="4565904"/>
          </a:xfrm>
        </p:grpSpPr>
        <p:sp>
          <p:nvSpPr>
            <p:cNvPr id="628" name="Google Shape;628;p28"/>
            <p:cNvSpPr/>
            <p:nvPr/>
          </p:nvSpPr>
          <p:spPr>
            <a:xfrm>
              <a:off x="82296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8686800" y="539496"/>
              <a:ext cx="228600" cy="274504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91440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4" name="Google Shape;634;p28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9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Low Latency Windowing – Continuous Output of Partial Results After Each Record</a:t>
            </a:r>
            <a:br>
              <a:rPr lang="en-US"/>
            </a:br>
            <a:r>
              <a:rPr b="0" lang="en-US"/>
              <a:t>tiny.cc/ahnung-deck</a:t>
            </a:r>
            <a:endParaRPr/>
          </a:p>
        </p:txBody>
      </p:sp>
      <p:sp>
        <p:nvSpPr>
          <p:cNvPr id="640" name="Google Shape;640;p29"/>
          <p:cNvSpPr txBox="1"/>
          <p:nvPr/>
        </p:nvSpPr>
        <p:spPr>
          <a:xfrm>
            <a:off x="2804127" y="1009925"/>
            <a:ext cx="3451800" cy="384300"/>
          </a:xfrm>
          <a:prstGeom prst="rect">
            <a:avLst/>
          </a:prstGeom>
          <a:noFill/>
          <a:ln cap="flat" cmpd="sng" w="19050">
            <a:solidFill>
              <a:srgbClr val="38761D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time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9"/>
          <p:cNvSpPr txBox="1"/>
          <p:nvPr/>
        </p:nvSpPr>
        <p:spPr>
          <a:xfrm>
            <a:off x="6276927" y="2352788"/>
            <a:ext cx="777362" cy="43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29"/>
          <p:cNvCxnSpPr/>
          <p:nvPr/>
        </p:nvCxnSpPr>
        <p:spPr>
          <a:xfrm>
            <a:off x="282164" y="2569800"/>
            <a:ext cx="5942052" cy="1500"/>
          </a:xfrm>
          <a:prstGeom prst="straightConnector1">
            <a:avLst/>
          </a:prstGeom>
          <a:noFill/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3" name="Google Shape;643;p29"/>
          <p:cNvSpPr/>
          <p:nvPr/>
        </p:nvSpPr>
        <p:spPr>
          <a:xfrm>
            <a:off x="336087" y="10011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9"/>
          <p:cNvSpPr/>
          <p:nvPr/>
        </p:nvSpPr>
        <p:spPr>
          <a:xfrm>
            <a:off x="2385054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9"/>
          <p:cNvSpPr/>
          <p:nvPr/>
        </p:nvSpPr>
        <p:spPr>
          <a:xfrm>
            <a:off x="2110487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9"/>
          <p:cNvSpPr/>
          <p:nvPr/>
        </p:nvSpPr>
        <p:spPr>
          <a:xfrm>
            <a:off x="1835922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9"/>
          <p:cNvSpPr/>
          <p:nvPr/>
        </p:nvSpPr>
        <p:spPr>
          <a:xfrm>
            <a:off x="1562943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9"/>
          <p:cNvSpPr/>
          <p:nvPr/>
        </p:nvSpPr>
        <p:spPr>
          <a:xfrm>
            <a:off x="2483053" y="100992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9"/>
          <p:cNvSpPr/>
          <p:nvPr/>
        </p:nvSpPr>
        <p:spPr>
          <a:xfrm>
            <a:off x="1562143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9"/>
          <p:cNvSpPr/>
          <p:nvPr/>
        </p:nvSpPr>
        <p:spPr>
          <a:xfrm>
            <a:off x="1836310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9"/>
          <p:cNvSpPr/>
          <p:nvPr/>
        </p:nvSpPr>
        <p:spPr>
          <a:xfrm>
            <a:off x="2110675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9"/>
          <p:cNvSpPr/>
          <p:nvPr/>
        </p:nvSpPr>
        <p:spPr>
          <a:xfrm>
            <a:off x="2385029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9"/>
          <p:cNvSpPr/>
          <p:nvPr/>
        </p:nvSpPr>
        <p:spPr>
          <a:xfrm>
            <a:off x="1288376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9"/>
          <p:cNvSpPr/>
          <p:nvPr/>
        </p:nvSpPr>
        <p:spPr>
          <a:xfrm>
            <a:off x="1013811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9"/>
          <p:cNvSpPr/>
          <p:nvPr/>
        </p:nvSpPr>
        <p:spPr>
          <a:xfrm>
            <a:off x="739244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9"/>
          <p:cNvSpPr/>
          <p:nvPr/>
        </p:nvSpPr>
        <p:spPr>
          <a:xfrm>
            <a:off x="464679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9"/>
          <p:cNvSpPr/>
          <p:nvPr/>
        </p:nvSpPr>
        <p:spPr>
          <a:xfrm>
            <a:off x="1390538" y="10011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9"/>
          <p:cNvSpPr/>
          <p:nvPr/>
        </p:nvSpPr>
        <p:spPr>
          <a:xfrm>
            <a:off x="3478594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9"/>
          <p:cNvSpPr/>
          <p:nvPr/>
        </p:nvSpPr>
        <p:spPr>
          <a:xfrm>
            <a:off x="3204027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9"/>
          <p:cNvSpPr/>
          <p:nvPr/>
        </p:nvSpPr>
        <p:spPr>
          <a:xfrm>
            <a:off x="2929462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9"/>
          <p:cNvSpPr/>
          <p:nvPr/>
        </p:nvSpPr>
        <p:spPr>
          <a:xfrm>
            <a:off x="2656483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9"/>
          <p:cNvSpPr/>
          <p:nvPr/>
        </p:nvSpPr>
        <p:spPr>
          <a:xfrm rot="-8094155">
            <a:off x="3144671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9"/>
          <p:cNvSpPr/>
          <p:nvPr/>
        </p:nvSpPr>
        <p:spPr>
          <a:xfrm rot="8093735">
            <a:off x="3236251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9"/>
          <p:cNvSpPr/>
          <p:nvPr/>
        </p:nvSpPr>
        <p:spPr>
          <a:xfrm rot="-8094155">
            <a:off x="3412026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9"/>
          <p:cNvSpPr/>
          <p:nvPr/>
        </p:nvSpPr>
        <p:spPr>
          <a:xfrm rot="8093735">
            <a:off x="3503606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9"/>
          <p:cNvSpPr/>
          <p:nvPr/>
        </p:nvSpPr>
        <p:spPr>
          <a:xfrm rot="-8094155">
            <a:off x="2870093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9"/>
          <p:cNvSpPr/>
          <p:nvPr/>
        </p:nvSpPr>
        <p:spPr>
          <a:xfrm rot="8093735">
            <a:off x="2961672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9"/>
          <p:cNvSpPr/>
          <p:nvPr/>
        </p:nvSpPr>
        <p:spPr>
          <a:xfrm rot="-8094155">
            <a:off x="2597189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9"/>
          <p:cNvSpPr/>
          <p:nvPr/>
        </p:nvSpPr>
        <p:spPr>
          <a:xfrm rot="8093735">
            <a:off x="2688768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9"/>
          <p:cNvSpPr/>
          <p:nvPr/>
        </p:nvSpPr>
        <p:spPr>
          <a:xfrm>
            <a:off x="398121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9"/>
          <p:cNvSpPr txBox="1"/>
          <p:nvPr/>
        </p:nvSpPr>
        <p:spPr>
          <a:xfrm>
            <a:off x="333013" y="2785075"/>
            <a:ext cx="4461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9"/>
          <p:cNvSpPr/>
          <p:nvPr/>
        </p:nvSpPr>
        <p:spPr>
          <a:xfrm>
            <a:off x="672675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9"/>
          <p:cNvSpPr txBox="1"/>
          <p:nvPr/>
        </p:nvSpPr>
        <p:spPr>
          <a:xfrm>
            <a:off x="607567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9"/>
          <p:cNvSpPr/>
          <p:nvPr/>
        </p:nvSpPr>
        <p:spPr>
          <a:xfrm>
            <a:off x="947253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9"/>
          <p:cNvSpPr txBox="1"/>
          <p:nvPr/>
        </p:nvSpPr>
        <p:spPr>
          <a:xfrm>
            <a:off x="882145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9"/>
          <p:cNvSpPr/>
          <p:nvPr/>
        </p:nvSpPr>
        <p:spPr>
          <a:xfrm>
            <a:off x="1221807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9"/>
          <p:cNvSpPr txBox="1"/>
          <p:nvPr/>
        </p:nvSpPr>
        <p:spPr>
          <a:xfrm>
            <a:off x="1156699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9"/>
          <p:cNvSpPr/>
          <p:nvPr/>
        </p:nvSpPr>
        <p:spPr>
          <a:xfrm>
            <a:off x="1496385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9"/>
          <p:cNvSpPr txBox="1"/>
          <p:nvPr/>
        </p:nvSpPr>
        <p:spPr>
          <a:xfrm>
            <a:off x="1431277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9"/>
          <p:cNvSpPr/>
          <p:nvPr/>
        </p:nvSpPr>
        <p:spPr>
          <a:xfrm>
            <a:off x="1766965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9"/>
          <p:cNvSpPr txBox="1"/>
          <p:nvPr/>
        </p:nvSpPr>
        <p:spPr>
          <a:xfrm>
            <a:off x="1701857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9"/>
          <p:cNvSpPr/>
          <p:nvPr/>
        </p:nvSpPr>
        <p:spPr>
          <a:xfrm>
            <a:off x="1766965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9"/>
          <p:cNvSpPr txBox="1"/>
          <p:nvPr/>
        </p:nvSpPr>
        <p:spPr>
          <a:xfrm>
            <a:off x="1701857" y="37741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9"/>
          <p:cNvSpPr/>
          <p:nvPr/>
        </p:nvSpPr>
        <p:spPr>
          <a:xfrm>
            <a:off x="2045517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9"/>
          <p:cNvSpPr txBox="1"/>
          <p:nvPr/>
        </p:nvSpPr>
        <p:spPr>
          <a:xfrm>
            <a:off x="1980409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9"/>
          <p:cNvSpPr/>
          <p:nvPr/>
        </p:nvSpPr>
        <p:spPr>
          <a:xfrm>
            <a:off x="2045517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9"/>
          <p:cNvSpPr txBox="1"/>
          <p:nvPr/>
        </p:nvSpPr>
        <p:spPr>
          <a:xfrm>
            <a:off x="1980409" y="37741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9"/>
          <p:cNvSpPr/>
          <p:nvPr/>
        </p:nvSpPr>
        <p:spPr>
          <a:xfrm>
            <a:off x="2312123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9"/>
          <p:cNvSpPr txBox="1"/>
          <p:nvPr/>
        </p:nvSpPr>
        <p:spPr>
          <a:xfrm>
            <a:off x="2247015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9"/>
          <p:cNvSpPr/>
          <p:nvPr/>
        </p:nvSpPr>
        <p:spPr>
          <a:xfrm>
            <a:off x="2312123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9"/>
          <p:cNvSpPr txBox="1"/>
          <p:nvPr/>
        </p:nvSpPr>
        <p:spPr>
          <a:xfrm>
            <a:off x="2247015" y="37741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9"/>
          <p:cNvSpPr/>
          <p:nvPr/>
        </p:nvSpPr>
        <p:spPr>
          <a:xfrm>
            <a:off x="1496385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9"/>
          <p:cNvSpPr txBox="1"/>
          <p:nvPr/>
        </p:nvSpPr>
        <p:spPr>
          <a:xfrm>
            <a:off x="1431277" y="37741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9"/>
          <p:cNvSpPr/>
          <p:nvPr/>
        </p:nvSpPr>
        <p:spPr>
          <a:xfrm>
            <a:off x="2594649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9"/>
          <p:cNvSpPr txBox="1"/>
          <p:nvPr/>
        </p:nvSpPr>
        <p:spPr>
          <a:xfrm>
            <a:off x="2529541" y="2785075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9"/>
          <p:cNvSpPr/>
          <p:nvPr/>
        </p:nvSpPr>
        <p:spPr>
          <a:xfrm>
            <a:off x="2594649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9"/>
          <p:cNvSpPr txBox="1"/>
          <p:nvPr/>
        </p:nvSpPr>
        <p:spPr>
          <a:xfrm>
            <a:off x="2529541" y="37741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9"/>
          <p:cNvSpPr/>
          <p:nvPr/>
        </p:nvSpPr>
        <p:spPr>
          <a:xfrm>
            <a:off x="2594649" y="47633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9"/>
          <p:cNvSpPr txBox="1"/>
          <p:nvPr/>
        </p:nvSpPr>
        <p:spPr>
          <a:xfrm>
            <a:off x="2529541" y="47633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9"/>
          <p:cNvSpPr/>
          <p:nvPr/>
        </p:nvSpPr>
        <p:spPr>
          <a:xfrm>
            <a:off x="2869228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9"/>
          <p:cNvSpPr txBox="1"/>
          <p:nvPr/>
        </p:nvSpPr>
        <p:spPr>
          <a:xfrm>
            <a:off x="2804120" y="27850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9"/>
          <p:cNvSpPr/>
          <p:nvPr/>
        </p:nvSpPr>
        <p:spPr>
          <a:xfrm>
            <a:off x="2869228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9"/>
          <p:cNvSpPr txBox="1"/>
          <p:nvPr/>
        </p:nvSpPr>
        <p:spPr>
          <a:xfrm>
            <a:off x="2804120" y="37742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9"/>
          <p:cNvSpPr/>
          <p:nvPr/>
        </p:nvSpPr>
        <p:spPr>
          <a:xfrm>
            <a:off x="2869228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9"/>
          <p:cNvSpPr txBox="1"/>
          <p:nvPr/>
        </p:nvSpPr>
        <p:spPr>
          <a:xfrm>
            <a:off x="2804120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9"/>
          <p:cNvSpPr/>
          <p:nvPr/>
        </p:nvSpPr>
        <p:spPr>
          <a:xfrm>
            <a:off x="3143781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9"/>
          <p:cNvSpPr txBox="1"/>
          <p:nvPr/>
        </p:nvSpPr>
        <p:spPr>
          <a:xfrm>
            <a:off x="3078673" y="2785088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9"/>
          <p:cNvSpPr/>
          <p:nvPr/>
        </p:nvSpPr>
        <p:spPr>
          <a:xfrm>
            <a:off x="3143781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9"/>
          <p:cNvSpPr txBox="1"/>
          <p:nvPr/>
        </p:nvSpPr>
        <p:spPr>
          <a:xfrm>
            <a:off x="3078673" y="37742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9"/>
          <p:cNvSpPr/>
          <p:nvPr/>
        </p:nvSpPr>
        <p:spPr>
          <a:xfrm>
            <a:off x="3143781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9"/>
          <p:cNvSpPr txBox="1"/>
          <p:nvPr/>
        </p:nvSpPr>
        <p:spPr>
          <a:xfrm>
            <a:off x="3078673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9"/>
          <p:cNvSpPr/>
          <p:nvPr/>
        </p:nvSpPr>
        <p:spPr>
          <a:xfrm>
            <a:off x="3426332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9"/>
          <p:cNvSpPr/>
          <p:nvPr/>
        </p:nvSpPr>
        <p:spPr>
          <a:xfrm>
            <a:off x="3426332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9"/>
          <p:cNvSpPr txBox="1"/>
          <p:nvPr/>
        </p:nvSpPr>
        <p:spPr>
          <a:xfrm>
            <a:off x="3361224" y="37742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9"/>
          <p:cNvSpPr/>
          <p:nvPr/>
        </p:nvSpPr>
        <p:spPr>
          <a:xfrm>
            <a:off x="3426332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9"/>
          <p:cNvSpPr txBox="1"/>
          <p:nvPr/>
        </p:nvSpPr>
        <p:spPr>
          <a:xfrm>
            <a:off x="3361224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9"/>
          <p:cNvSpPr/>
          <p:nvPr/>
        </p:nvSpPr>
        <p:spPr>
          <a:xfrm>
            <a:off x="4574458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9"/>
          <p:cNvSpPr/>
          <p:nvPr/>
        </p:nvSpPr>
        <p:spPr>
          <a:xfrm>
            <a:off x="4299892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9"/>
          <p:cNvSpPr/>
          <p:nvPr/>
        </p:nvSpPr>
        <p:spPr>
          <a:xfrm>
            <a:off x="4025326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9"/>
          <p:cNvSpPr/>
          <p:nvPr/>
        </p:nvSpPr>
        <p:spPr>
          <a:xfrm>
            <a:off x="3752348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9"/>
          <p:cNvSpPr/>
          <p:nvPr/>
        </p:nvSpPr>
        <p:spPr>
          <a:xfrm>
            <a:off x="3751548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9"/>
          <p:cNvSpPr/>
          <p:nvPr/>
        </p:nvSpPr>
        <p:spPr>
          <a:xfrm>
            <a:off x="4025714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9"/>
          <p:cNvSpPr/>
          <p:nvPr/>
        </p:nvSpPr>
        <p:spPr>
          <a:xfrm>
            <a:off x="4300080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9"/>
          <p:cNvSpPr/>
          <p:nvPr/>
        </p:nvSpPr>
        <p:spPr>
          <a:xfrm>
            <a:off x="4574433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9"/>
          <p:cNvSpPr/>
          <p:nvPr/>
        </p:nvSpPr>
        <p:spPr>
          <a:xfrm>
            <a:off x="3692913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9"/>
          <p:cNvSpPr/>
          <p:nvPr/>
        </p:nvSpPr>
        <p:spPr>
          <a:xfrm>
            <a:off x="3692913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9"/>
          <p:cNvSpPr txBox="1"/>
          <p:nvPr/>
        </p:nvSpPr>
        <p:spPr>
          <a:xfrm>
            <a:off x="3627805" y="37742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9"/>
          <p:cNvSpPr/>
          <p:nvPr/>
        </p:nvSpPr>
        <p:spPr>
          <a:xfrm>
            <a:off x="3692913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9"/>
          <p:cNvSpPr txBox="1"/>
          <p:nvPr/>
        </p:nvSpPr>
        <p:spPr>
          <a:xfrm>
            <a:off x="3627805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3975439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3975439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9"/>
          <p:cNvSpPr txBox="1"/>
          <p:nvPr/>
        </p:nvSpPr>
        <p:spPr>
          <a:xfrm>
            <a:off x="3910331" y="37742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9"/>
          <p:cNvSpPr/>
          <p:nvPr/>
        </p:nvSpPr>
        <p:spPr>
          <a:xfrm>
            <a:off x="3975439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9"/>
          <p:cNvSpPr txBox="1"/>
          <p:nvPr/>
        </p:nvSpPr>
        <p:spPr>
          <a:xfrm>
            <a:off x="3910331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9"/>
          <p:cNvSpPr/>
          <p:nvPr/>
        </p:nvSpPr>
        <p:spPr>
          <a:xfrm>
            <a:off x="4242045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9"/>
          <p:cNvSpPr/>
          <p:nvPr/>
        </p:nvSpPr>
        <p:spPr>
          <a:xfrm>
            <a:off x="4242045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9"/>
          <p:cNvSpPr txBox="1"/>
          <p:nvPr/>
        </p:nvSpPr>
        <p:spPr>
          <a:xfrm>
            <a:off x="4176937" y="37742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9"/>
          <p:cNvSpPr/>
          <p:nvPr/>
        </p:nvSpPr>
        <p:spPr>
          <a:xfrm>
            <a:off x="4242045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9"/>
          <p:cNvSpPr txBox="1"/>
          <p:nvPr/>
        </p:nvSpPr>
        <p:spPr>
          <a:xfrm>
            <a:off x="4176937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9"/>
          <p:cNvSpPr/>
          <p:nvPr/>
        </p:nvSpPr>
        <p:spPr>
          <a:xfrm>
            <a:off x="4507876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9"/>
          <p:cNvSpPr/>
          <p:nvPr/>
        </p:nvSpPr>
        <p:spPr>
          <a:xfrm>
            <a:off x="4507876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9"/>
          <p:cNvSpPr/>
          <p:nvPr/>
        </p:nvSpPr>
        <p:spPr>
          <a:xfrm>
            <a:off x="4507876" y="47633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9"/>
          <p:cNvSpPr txBox="1"/>
          <p:nvPr/>
        </p:nvSpPr>
        <p:spPr>
          <a:xfrm>
            <a:off x="4442768" y="47633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9"/>
          <p:cNvSpPr/>
          <p:nvPr/>
        </p:nvSpPr>
        <p:spPr>
          <a:xfrm>
            <a:off x="5672535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9"/>
          <p:cNvSpPr/>
          <p:nvPr/>
        </p:nvSpPr>
        <p:spPr>
          <a:xfrm>
            <a:off x="5397969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9"/>
          <p:cNvSpPr/>
          <p:nvPr/>
        </p:nvSpPr>
        <p:spPr>
          <a:xfrm>
            <a:off x="5123403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9"/>
          <p:cNvSpPr/>
          <p:nvPr/>
        </p:nvSpPr>
        <p:spPr>
          <a:xfrm>
            <a:off x="4848837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9"/>
          <p:cNvSpPr/>
          <p:nvPr/>
        </p:nvSpPr>
        <p:spPr>
          <a:xfrm>
            <a:off x="4791177" y="2785075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9"/>
          <p:cNvSpPr/>
          <p:nvPr/>
        </p:nvSpPr>
        <p:spPr>
          <a:xfrm>
            <a:off x="4791177" y="37741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9"/>
          <p:cNvSpPr/>
          <p:nvPr/>
        </p:nvSpPr>
        <p:spPr>
          <a:xfrm>
            <a:off x="4791177" y="47633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9"/>
          <p:cNvSpPr txBox="1"/>
          <p:nvPr/>
        </p:nvSpPr>
        <p:spPr>
          <a:xfrm>
            <a:off x="4726069" y="4763300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9"/>
          <p:cNvSpPr/>
          <p:nvPr/>
        </p:nvSpPr>
        <p:spPr>
          <a:xfrm>
            <a:off x="5057758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9"/>
          <p:cNvSpPr/>
          <p:nvPr/>
        </p:nvSpPr>
        <p:spPr>
          <a:xfrm>
            <a:off x="5057758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9"/>
          <p:cNvSpPr/>
          <p:nvPr/>
        </p:nvSpPr>
        <p:spPr>
          <a:xfrm>
            <a:off x="5057758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9"/>
          <p:cNvSpPr txBox="1"/>
          <p:nvPr/>
        </p:nvSpPr>
        <p:spPr>
          <a:xfrm>
            <a:off x="4992649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9"/>
          <p:cNvSpPr/>
          <p:nvPr/>
        </p:nvSpPr>
        <p:spPr>
          <a:xfrm>
            <a:off x="5335860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9"/>
          <p:cNvSpPr/>
          <p:nvPr/>
        </p:nvSpPr>
        <p:spPr>
          <a:xfrm>
            <a:off x="5335860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9"/>
          <p:cNvSpPr/>
          <p:nvPr/>
        </p:nvSpPr>
        <p:spPr>
          <a:xfrm>
            <a:off x="5335860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806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9"/>
          <p:cNvSpPr txBox="1"/>
          <p:nvPr/>
        </p:nvSpPr>
        <p:spPr>
          <a:xfrm>
            <a:off x="5270752" y="4763313"/>
            <a:ext cx="445984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9"/>
          <p:cNvSpPr/>
          <p:nvPr/>
        </p:nvSpPr>
        <p:spPr>
          <a:xfrm>
            <a:off x="5607639" y="2785088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9"/>
          <p:cNvSpPr/>
          <p:nvPr/>
        </p:nvSpPr>
        <p:spPr>
          <a:xfrm>
            <a:off x="5607639" y="3774200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9"/>
          <p:cNvSpPr/>
          <p:nvPr/>
        </p:nvSpPr>
        <p:spPr>
          <a:xfrm>
            <a:off x="5607639" y="476331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9"/>
          <p:cNvSpPr txBox="1"/>
          <p:nvPr/>
        </p:nvSpPr>
        <p:spPr>
          <a:xfrm>
            <a:off x="3372472" y="5604200"/>
            <a:ext cx="4815846" cy="534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Extrapolate predictions from partial output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" name="Google Shape;764;p29"/>
          <p:cNvGrpSpPr/>
          <p:nvPr/>
        </p:nvGrpSpPr>
        <p:grpSpPr>
          <a:xfrm rot="5400000">
            <a:off x="9065334" y="-908304"/>
            <a:ext cx="1142657" cy="4565904"/>
            <a:chOff x="8229600" y="539496"/>
            <a:chExt cx="1143000" cy="4565904"/>
          </a:xfrm>
        </p:grpSpPr>
        <p:sp>
          <p:nvSpPr>
            <p:cNvPr id="765" name="Google Shape;765;p29"/>
            <p:cNvSpPr/>
            <p:nvPr/>
          </p:nvSpPr>
          <p:spPr>
            <a:xfrm>
              <a:off x="8229600" y="2825496"/>
              <a:ext cx="228600" cy="457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8686800" y="1911096"/>
              <a:ext cx="228600" cy="137160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91440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9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9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9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71" name="Google Shape;7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88" y="474532"/>
            <a:ext cx="240299" cy="2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29"/>
          <p:cNvSpPr txBox="1"/>
          <p:nvPr/>
        </p:nvSpPr>
        <p:spPr>
          <a:xfrm>
            <a:off x="6076967" y="2803655"/>
            <a:ext cx="1998130" cy="2677656"/>
          </a:xfrm>
          <a:prstGeom prst="rect">
            <a:avLst/>
          </a:prstGeom>
          <a:noFill/>
          <a:ln cap="flat" cmpd="sng" w="38100">
            <a:solidFill>
              <a:srgbClr val="BF45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Upsert into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scalable external state as example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9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0"/>
          <p:cNvSpPr/>
          <p:nvPr/>
        </p:nvSpPr>
        <p:spPr>
          <a:xfrm>
            <a:off x="10053088" y="2209800"/>
            <a:ext cx="1682562" cy="62647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0"/>
          <p:cNvSpPr txBox="1"/>
          <p:nvPr>
            <p:ph idx="1" type="body"/>
          </p:nvPr>
        </p:nvSpPr>
        <p:spPr>
          <a:xfrm>
            <a:off x="455600" y="912808"/>
            <a:ext cx="11430000" cy="16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/>
              <a:t>Even when designed for low latency, resilient distributed streaming applications in general experience short restart pauses and catchup bursts when automatically recovering from intermittent failure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/>
              <a:t>Data consumers need to plan with fallback heuristics in place to bridge these pauses</a:t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/>
              <a:t>Streaming applications can be carefully designed to fulfill business needs for latency vs throughput vs cost vs output as stream or queriable state (depending on data consumers):</a:t>
            </a:r>
            <a:endParaRPr/>
          </a:p>
          <a:p>
            <a:pPr indent="-219079" lvl="1" marL="56833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/>
              <a:t>Internal vs external state for aggregations</a:t>
            </a:r>
            <a:endParaRPr/>
          </a:p>
          <a:p>
            <a:pPr indent="-219079" lvl="1" marL="56833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/>
              <a:t>Data locality options as optimization</a:t>
            </a:r>
            <a:endParaRPr/>
          </a:p>
          <a:p>
            <a:pPr indent="-219079" lvl="1" marL="568334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/>
              <a:t>Windowing: latency vs intermediate result extrapolation</a:t>
            </a:r>
            <a:endParaRPr/>
          </a:p>
        </p:txBody>
      </p:sp>
      <p:sp>
        <p:nvSpPr>
          <p:cNvPr id="780" name="Google Shape;780;p30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Pauses and Latency, Data Design Decisions</a:t>
            </a:r>
            <a:endParaRPr/>
          </a:p>
        </p:txBody>
      </p:sp>
      <p:cxnSp>
        <p:nvCxnSpPr>
          <p:cNvPr id="781" name="Google Shape;781;p30"/>
          <p:cNvCxnSpPr/>
          <p:nvPr/>
        </p:nvCxnSpPr>
        <p:spPr>
          <a:xfrm>
            <a:off x="7621315" y="3100793"/>
            <a:ext cx="4563611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82" name="Google Shape;782;p30"/>
          <p:cNvCxnSpPr/>
          <p:nvPr/>
        </p:nvCxnSpPr>
        <p:spPr>
          <a:xfrm>
            <a:off x="3299" y="3100793"/>
            <a:ext cx="4494629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783" name="Google Shape;7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4109" y="2643593"/>
            <a:ext cx="3047206" cy="152400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4" name="Google Shape;784;p30"/>
          <p:cNvSpPr/>
          <p:nvPr/>
        </p:nvSpPr>
        <p:spPr>
          <a:xfrm>
            <a:off x="460380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0"/>
          <p:cNvSpPr/>
          <p:nvPr/>
        </p:nvSpPr>
        <p:spPr>
          <a:xfrm>
            <a:off x="917461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0"/>
          <p:cNvSpPr/>
          <p:nvPr/>
        </p:nvSpPr>
        <p:spPr>
          <a:xfrm>
            <a:off x="1374542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0"/>
          <p:cNvSpPr/>
          <p:nvPr/>
        </p:nvSpPr>
        <p:spPr>
          <a:xfrm>
            <a:off x="1831623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0"/>
          <p:cNvSpPr/>
          <p:nvPr/>
        </p:nvSpPr>
        <p:spPr>
          <a:xfrm>
            <a:off x="2288704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0"/>
          <p:cNvSpPr/>
          <p:nvPr/>
        </p:nvSpPr>
        <p:spPr>
          <a:xfrm>
            <a:off x="2745785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0"/>
          <p:cNvSpPr/>
          <p:nvPr/>
        </p:nvSpPr>
        <p:spPr>
          <a:xfrm>
            <a:off x="3202866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0"/>
          <p:cNvSpPr/>
          <p:nvPr/>
        </p:nvSpPr>
        <p:spPr>
          <a:xfrm>
            <a:off x="3659947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0"/>
          <p:cNvSpPr/>
          <p:nvPr/>
        </p:nvSpPr>
        <p:spPr>
          <a:xfrm>
            <a:off x="7621315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0"/>
          <p:cNvSpPr/>
          <p:nvPr/>
        </p:nvSpPr>
        <p:spPr>
          <a:xfrm>
            <a:off x="8992558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0"/>
          <p:cNvSpPr/>
          <p:nvPr/>
        </p:nvSpPr>
        <p:spPr>
          <a:xfrm>
            <a:off x="9449639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0"/>
          <p:cNvSpPr/>
          <p:nvPr/>
        </p:nvSpPr>
        <p:spPr>
          <a:xfrm>
            <a:off x="9906719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0"/>
          <p:cNvSpPr/>
          <p:nvPr/>
        </p:nvSpPr>
        <p:spPr>
          <a:xfrm>
            <a:off x="10363800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0"/>
          <p:cNvSpPr/>
          <p:nvPr/>
        </p:nvSpPr>
        <p:spPr>
          <a:xfrm>
            <a:off x="10820881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0"/>
          <p:cNvSpPr/>
          <p:nvPr/>
        </p:nvSpPr>
        <p:spPr>
          <a:xfrm>
            <a:off x="11277362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0"/>
          <p:cNvSpPr/>
          <p:nvPr/>
        </p:nvSpPr>
        <p:spPr>
          <a:xfrm>
            <a:off x="11734443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0"/>
          <p:cNvSpPr/>
          <p:nvPr/>
        </p:nvSpPr>
        <p:spPr>
          <a:xfrm>
            <a:off x="0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0"/>
          <p:cNvSpPr/>
          <p:nvPr/>
        </p:nvSpPr>
        <p:spPr>
          <a:xfrm>
            <a:off x="4120927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0"/>
          <p:cNvSpPr/>
          <p:nvPr/>
        </p:nvSpPr>
        <p:spPr>
          <a:xfrm>
            <a:off x="7849655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0"/>
          <p:cNvSpPr/>
          <p:nvPr/>
        </p:nvSpPr>
        <p:spPr>
          <a:xfrm>
            <a:off x="8078396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0"/>
          <p:cNvSpPr/>
          <p:nvPr/>
        </p:nvSpPr>
        <p:spPr>
          <a:xfrm>
            <a:off x="8306636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0"/>
          <p:cNvSpPr/>
          <p:nvPr/>
        </p:nvSpPr>
        <p:spPr>
          <a:xfrm>
            <a:off x="8535477" y="3176993"/>
            <a:ext cx="311319" cy="755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6" name="Google Shape;806;p30"/>
          <p:cNvCxnSpPr/>
          <p:nvPr/>
        </p:nvCxnSpPr>
        <p:spPr>
          <a:xfrm>
            <a:off x="10135567" y="2379077"/>
            <a:ext cx="755503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7" name="Google Shape;807;p30"/>
          <p:cNvSpPr txBox="1"/>
          <p:nvPr/>
        </p:nvSpPr>
        <p:spPr>
          <a:xfrm>
            <a:off x="10954554" y="2209800"/>
            <a:ext cx="78109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0"/>
          <p:cNvSpPr/>
          <p:nvPr/>
        </p:nvSpPr>
        <p:spPr>
          <a:xfrm rot="-5400000">
            <a:off x="10357618" y="2261426"/>
            <a:ext cx="311400" cy="7555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0"/>
          <p:cNvSpPr txBox="1"/>
          <p:nvPr/>
        </p:nvSpPr>
        <p:spPr>
          <a:xfrm>
            <a:off x="10954554" y="2455277"/>
            <a:ext cx="8318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30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1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Streaming App Design Cheat Sheet</a:t>
            </a:r>
            <a:endParaRPr/>
          </a:p>
        </p:txBody>
      </p:sp>
      <p:grpSp>
        <p:nvGrpSpPr>
          <p:cNvPr id="816" name="Google Shape;816;p31"/>
          <p:cNvGrpSpPr/>
          <p:nvPr/>
        </p:nvGrpSpPr>
        <p:grpSpPr>
          <a:xfrm>
            <a:off x="688020" y="1447800"/>
            <a:ext cx="1142702" cy="4572000"/>
            <a:chOff x="8229600" y="533400"/>
            <a:chExt cx="1143000" cy="4572000"/>
          </a:xfrm>
        </p:grpSpPr>
        <p:sp>
          <p:nvSpPr>
            <p:cNvPr id="817" name="Google Shape;817;p31"/>
            <p:cNvSpPr/>
            <p:nvPr/>
          </p:nvSpPr>
          <p:spPr>
            <a:xfrm>
              <a:off x="82296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8686800" y="533400"/>
              <a:ext cx="228600" cy="2751136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91440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" name="Google Shape;823;p31"/>
          <p:cNvGrpSpPr/>
          <p:nvPr/>
        </p:nvGrpSpPr>
        <p:grpSpPr>
          <a:xfrm>
            <a:off x="2056864" y="1447748"/>
            <a:ext cx="1142702" cy="4565904"/>
            <a:chOff x="8229600" y="539496"/>
            <a:chExt cx="1143000" cy="4565904"/>
          </a:xfrm>
        </p:grpSpPr>
        <p:sp>
          <p:nvSpPr>
            <p:cNvPr id="824" name="Google Shape;824;p31"/>
            <p:cNvSpPr/>
            <p:nvPr/>
          </p:nvSpPr>
          <p:spPr>
            <a:xfrm>
              <a:off x="8229600" y="2673149"/>
              <a:ext cx="225950" cy="609548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8686800" y="539496"/>
              <a:ext cx="228600" cy="274504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91440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31"/>
          <p:cNvSpPr txBox="1"/>
          <p:nvPr/>
        </p:nvSpPr>
        <p:spPr>
          <a:xfrm>
            <a:off x="688020" y="990600"/>
            <a:ext cx="1142702" cy="338554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Stateless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31"/>
          <p:cNvSpPr txBox="1"/>
          <p:nvPr/>
        </p:nvSpPr>
        <p:spPr>
          <a:xfrm>
            <a:off x="2056864" y="744327"/>
            <a:ext cx="1142702" cy="5847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Internal State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p31"/>
          <p:cNvGrpSpPr/>
          <p:nvPr/>
        </p:nvGrpSpPr>
        <p:grpSpPr>
          <a:xfrm>
            <a:off x="3443039" y="2819399"/>
            <a:ext cx="1142657" cy="3194304"/>
            <a:chOff x="8229600" y="1911096"/>
            <a:chExt cx="1143000" cy="3194304"/>
          </a:xfrm>
        </p:grpSpPr>
        <p:sp>
          <p:nvSpPr>
            <p:cNvPr id="833" name="Google Shape;833;p31"/>
            <p:cNvSpPr/>
            <p:nvPr/>
          </p:nvSpPr>
          <p:spPr>
            <a:xfrm>
              <a:off x="8229600" y="1911096"/>
              <a:ext cx="228600" cy="1371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8686800" y="1911096"/>
              <a:ext cx="228600" cy="1362456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9144000" y="3054096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9" name="Google Shape;839;p31"/>
          <p:cNvSpPr txBox="1"/>
          <p:nvPr/>
        </p:nvSpPr>
        <p:spPr>
          <a:xfrm>
            <a:off x="3443363" y="744379"/>
            <a:ext cx="1142700" cy="584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External State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0" name="Google Shape;840;p31"/>
          <p:cNvGrpSpPr/>
          <p:nvPr/>
        </p:nvGrpSpPr>
        <p:grpSpPr>
          <a:xfrm>
            <a:off x="6404434" y="1447748"/>
            <a:ext cx="685621" cy="4565954"/>
            <a:chOff x="8229600" y="2551176"/>
            <a:chExt cx="685800" cy="4565954"/>
          </a:xfrm>
        </p:grpSpPr>
        <p:sp>
          <p:nvSpPr>
            <p:cNvPr id="841" name="Google Shape;841;p31"/>
            <p:cNvSpPr/>
            <p:nvPr/>
          </p:nvSpPr>
          <p:spPr>
            <a:xfrm>
              <a:off x="8229600" y="2551176"/>
              <a:ext cx="228600" cy="2743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8686800" y="3920698"/>
              <a:ext cx="228600" cy="1375568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 rot="-5400000">
              <a:off x="7433468" y="609239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 rot="-5400000">
              <a:off x="7890668" y="609239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5" name="Google Shape;845;p31"/>
          <p:cNvSpPr txBox="1"/>
          <p:nvPr/>
        </p:nvSpPr>
        <p:spPr>
          <a:xfrm>
            <a:off x="6175893" y="744379"/>
            <a:ext cx="1142702" cy="5847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Exactly Once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6" name="Google Shape;846;p31"/>
          <p:cNvGrpSpPr/>
          <p:nvPr/>
        </p:nvGrpSpPr>
        <p:grpSpPr>
          <a:xfrm>
            <a:off x="7553636" y="2743200"/>
            <a:ext cx="1142702" cy="3194304"/>
            <a:chOff x="10641921" y="3543664"/>
            <a:chExt cx="1143000" cy="3194304"/>
          </a:xfrm>
        </p:grpSpPr>
        <p:sp>
          <p:nvSpPr>
            <p:cNvPr id="847" name="Google Shape;847;p31"/>
            <p:cNvSpPr/>
            <p:nvPr/>
          </p:nvSpPr>
          <p:spPr>
            <a:xfrm>
              <a:off x="10641921" y="3543664"/>
              <a:ext cx="228600" cy="1371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11099121" y="3543664"/>
              <a:ext cx="228600" cy="1362456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11556321" y="4686664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 rot="-5400000">
              <a:off x="9845789" y="5713235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 rot="-5400000">
              <a:off x="10302989" y="5713236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 rot="-5400000">
              <a:off x="10760189" y="5713235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3" name="Google Shape;853;p31"/>
          <p:cNvSpPr txBox="1"/>
          <p:nvPr/>
        </p:nvSpPr>
        <p:spPr>
          <a:xfrm>
            <a:off x="7553636" y="744379"/>
            <a:ext cx="1142702" cy="5847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Idem</a:t>
            </a:r>
            <a:b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potent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4" name="Google Shape;854;p31"/>
          <p:cNvGrpSpPr/>
          <p:nvPr/>
        </p:nvGrpSpPr>
        <p:grpSpPr>
          <a:xfrm>
            <a:off x="8931380" y="1371599"/>
            <a:ext cx="1142702" cy="4565904"/>
            <a:chOff x="8229600" y="539496"/>
            <a:chExt cx="1143000" cy="4565904"/>
          </a:xfrm>
        </p:grpSpPr>
        <p:sp>
          <p:nvSpPr>
            <p:cNvPr id="855" name="Google Shape;855;p31"/>
            <p:cNvSpPr/>
            <p:nvPr/>
          </p:nvSpPr>
          <p:spPr>
            <a:xfrm>
              <a:off x="82296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8686800" y="539496"/>
              <a:ext cx="228600" cy="274504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91440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" name="Google Shape;861;p31"/>
          <p:cNvSpPr txBox="1"/>
          <p:nvPr/>
        </p:nvSpPr>
        <p:spPr>
          <a:xfrm>
            <a:off x="8931380" y="744379"/>
            <a:ext cx="1142702" cy="5847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Latency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" name="Google Shape;862;p31"/>
          <p:cNvGrpSpPr/>
          <p:nvPr/>
        </p:nvGrpSpPr>
        <p:grpSpPr>
          <a:xfrm>
            <a:off x="10305273" y="1371599"/>
            <a:ext cx="1142702" cy="4565904"/>
            <a:chOff x="8229600" y="539496"/>
            <a:chExt cx="1143000" cy="4565904"/>
          </a:xfrm>
        </p:grpSpPr>
        <p:sp>
          <p:nvSpPr>
            <p:cNvPr id="863" name="Google Shape;863;p31"/>
            <p:cNvSpPr/>
            <p:nvPr/>
          </p:nvSpPr>
          <p:spPr>
            <a:xfrm>
              <a:off x="8229600" y="2825496"/>
              <a:ext cx="228600" cy="4572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8686800" y="1911096"/>
              <a:ext cx="228600" cy="137160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9144000" y="539496"/>
              <a:ext cx="228600" cy="27432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31"/>
          <p:cNvSpPr txBox="1"/>
          <p:nvPr/>
        </p:nvSpPr>
        <p:spPr>
          <a:xfrm>
            <a:off x="10305273" y="744379"/>
            <a:ext cx="1142702" cy="5847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Partial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0" name="Google Shape;870;p31"/>
          <p:cNvCxnSpPr/>
          <p:nvPr/>
        </p:nvCxnSpPr>
        <p:spPr>
          <a:xfrm>
            <a:off x="1957689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1" name="Google Shape;871;p31"/>
          <p:cNvCxnSpPr/>
          <p:nvPr/>
        </p:nvCxnSpPr>
        <p:spPr>
          <a:xfrm>
            <a:off x="3328932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2" name="Google Shape;872;p31"/>
          <p:cNvCxnSpPr/>
          <p:nvPr/>
        </p:nvCxnSpPr>
        <p:spPr>
          <a:xfrm>
            <a:off x="4700175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3" name="Google Shape;873;p31"/>
          <p:cNvCxnSpPr/>
          <p:nvPr/>
        </p:nvCxnSpPr>
        <p:spPr>
          <a:xfrm>
            <a:off x="6071417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4" name="Google Shape;874;p31"/>
          <p:cNvCxnSpPr/>
          <p:nvPr/>
        </p:nvCxnSpPr>
        <p:spPr>
          <a:xfrm>
            <a:off x="7442661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5" name="Google Shape;875;p31"/>
          <p:cNvCxnSpPr/>
          <p:nvPr/>
        </p:nvCxnSpPr>
        <p:spPr>
          <a:xfrm>
            <a:off x="8813903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76" name="Google Shape;876;p31"/>
          <p:cNvCxnSpPr/>
          <p:nvPr/>
        </p:nvCxnSpPr>
        <p:spPr>
          <a:xfrm>
            <a:off x="10185146" y="590490"/>
            <a:ext cx="0" cy="54132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77" name="Google Shape;877;p31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4814288" y="2819403"/>
            <a:ext cx="1142667" cy="3198267"/>
            <a:chOff x="8229590" y="1907133"/>
            <a:chExt cx="1143010" cy="3198267"/>
          </a:xfrm>
        </p:grpSpPr>
        <p:sp>
          <p:nvSpPr>
            <p:cNvPr id="879" name="Google Shape;879;p31"/>
            <p:cNvSpPr/>
            <p:nvPr/>
          </p:nvSpPr>
          <p:spPr>
            <a:xfrm>
              <a:off x="8229590" y="2641355"/>
              <a:ext cx="228600" cy="6414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38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8686803" y="1907133"/>
              <a:ext cx="228600" cy="137730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12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9143990" y="3059430"/>
              <a:ext cx="228600" cy="2235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12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 rot="-5400000">
              <a:off x="7433400" y="4080599"/>
              <a:ext cx="1821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 rot="-5400000">
              <a:off x="7890600" y="4080600"/>
              <a:ext cx="1821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 rot="-5400000">
              <a:off x="8347800" y="4080599"/>
              <a:ext cx="1821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5" name="Google Shape;885;p31"/>
          <p:cNvSpPr txBox="1"/>
          <p:nvPr/>
        </p:nvSpPr>
        <p:spPr>
          <a:xfrm>
            <a:off x="4814620" y="590490"/>
            <a:ext cx="1142700" cy="738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FFFFFF"/>
                </a:solidFill>
              </a:rPr>
              <a:t>External </a:t>
            </a: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State, 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 Data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2"/>
          <p:cNvSpPr txBox="1"/>
          <p:nvPr>
            <p:ph idx="1" type="body"/>
          </p:nvPr>
        </p:nvSpPr>
        <p:spPr>
          <a:xfrm>
            <a:off x="455600" y="2187325"/>
            <a:ext cx="7939500" cy="39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/>
              <a:t>Customers will receive a personalized, intuitive experience with tappable question options</a:t>
            </a:r>
            <a:endParaRPr/>
          </a:p>
          <a:p>
            <a:pPr indent="-171450" lvl="0" marL="28575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/>
          </a:p>
          <a:p>
            <a:pPr indent="-285750" lvl="0" marL="28575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/>
              <a:t>Customer needs handled more quickly and in context</a:t>
            </a:r>
            <a:endParaRPr/>
          </a:p>
          <a:p>
            <a:pPr indent="-171450" lvl="0" marL="28575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/>
          </a:p>
          <a:p>
            <a:pPr indent="-285750" lvl="0" marL="28575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lang="en-US"/>
              <a:t>Result of a collaboration across multiple teams</a:t>
            </a:r>
            <a:endParaRPr b="1"/>
          </a:p>
        </p:txBody>
      </p:sp>
      <p:sp>
        <p:nvSpPr>
          <p:cNvPr id="891" name="Google Shape;891;p32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Capital One’s Chatbot Eno predicts customer needs:</a:t>
            </a:r>
            <a:br>
              <a:rPr lang="en-US"/>
            </a:br>
            <a:r>
              <a:rPr lang="en-US"/>
              <a:t>Eno's Quick Reply Model</a:t>
            </a:r>
            <a:endParaRPr/>
          </a:p>
        </p:txBody>
      </p:sp>
      <p:pic>
        <p:nvPicPr>
          <p:cNvPr id="892" name="Google Shape;89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5419" y="896848"/>
            <a:ext cx="2669362" cy="5442727"/>
          </a:xfrm>
          <a:prstGeom prst="rect">
            <a:avLst/>
          </a:prstGeom>
          <a:noFill/>
          <a:ln>
            <a:noFill/>
          </a:ln>
          <a:effectLst>
            <a:outerShdw blurRad="241300" rotWithShape="0" algn="tl" dir="2700000" dist="228600">
              <a:srgbClr val="000000">
                <a:alpha val="40000"/>
              </a:srgbClr>
            </a:outerShdw>
          </a:effectLst>
        </p:spPr>
      </p:pic>
      <p:pic>
        <p:nvPicPr>
          <p:cNvPr id="893" name="Google Shape;8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8300" y="1435750"/>
            <a:ext cx="2429475" cy="4314748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32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3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andreas.markmann@capitalone.com</a:t>
            </a:r>
            <a:endParaRPr sz="3200"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linkedin.com/in/andreasmarkmann</a:t>
            </a:r>
            <a:endParaRPr sz="3200"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stop by our office hours 2:00 - 2:40pm room 302</a:t>
            </a:r>
            <a:endParaRPr sz="3200"/>
          </a:p>
          <a:p>
            <a:pPr indent="0" lvl="0" marL="0" rtl="0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or booth till 3pm</a:t>
            </a:r>
            <a:br>
              <a:rPr lang="en-US" sz="3200"/>
            </a:br>
            <a:r>
              <a:rPr lang="en-US" sz="3200"/>
              <a:t>watch www.capitalonecareers.com - search for ECI jobs</a:t>
            </a:r>
            <a:endParaRPr sz="3200"/>
          </a:p>
        </p:txBody>
      </p:sp>
      <p:sp>
        <p:nvSpPr>
          <p:cNvPr id="900" name="Google Shape;900;p33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We’re Hiring!</a:t>
            </a:r>
            <a:endParaRPr/>
          </a:p>
        </p:txBody>
      </p:sp>
      <p:sp>
        <p:nvSpPr>
          <p:cNvPr id="901" name="Google Shape;901;p33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4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Appendix Simple Aggregate Estimator</a:t>
            </a:r>
            <a:br>
              <a:rPr lang="en-US"/>
            </a:br>
            <a:r>
              <a:rPr b="0" lang="en-US" sz="1800"/>
              <a:t>tiny.cc/ahnung-deck</a:t>
            </a:r>
            <a:endParaRPr/>
          </a:p>
        </p:txBody>
      </p:sp>
      <p:sp>
        <p:nvSpPr>
          <p:cNvPr id="907" name="Google Shape;907;p34"/>
          <p:cNvSpPr/>
          <p:nvPr/>
        </p:nvSpPr>
        <p:spPr>
          <a:xfrm>
            <a:off x="2659957" y="1454150"/>
            <a:ext cx="915661" cy="762000"/>
          </a:xfrm>
          <a:custGeom>
            <a:rect b="b" l="l" r="r" t="t"/>
            <a:pathLst>
              <a:path extrusionOk="0" h="120000" w="120000">
                <a:moveTo>
                  <a:pt x="0" y="118809"/>
                </a:moveTo>
                <a:cubicBezTo>
                  <a:pt x="23962" y="118809"/>
                  <a:pt x="35943" y="0"/>
                  <a:pt x="83867" y="0"/>
                </a:cubicBezTo>
                <a:cubicBezTo>
                  <a:pt x="95849" y="0"/>
                  <a:pt x="107452" y="6858"/>
                  <a:pt x="119952" y="14341"/>
                </a:cubicBezTo>
                <a:cubicBezTo>
                  <a:pt x="119952" y="46707"/>
                  <a:pt x="118490" y="119943"/>
                  <a:pt x="119811" y="118752"/>
                </a:cubicBezTo>
                <a:cubicBezTo>
                  <a:pt x="119811" y="118752"/>
                  <a:pt x="27971" y="118809"/>
                  <a:pt x="0" y="118809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Google Shape;908;p34"/>
          <p:cNvCxnSpPr/>
          <p:nvPr/>
        </p:nvCxnSpPr>
        <p:spPr>
          <a:xfrm>
            <a:off x="2659957" y="2208212"/>
            <a:ext cx="3291642" cy="1500"/>
          </a:xfrm>
          <a:prstGeom prst="straightConnector1">
            <a:avLst/>
          </a:prstGeom>
          <a:noFill/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09" name="Google Shape;909;p34"/>
          <p:cNvSpPr/>
          <p:nvPr/>
        </p:nvSpPr>
        <p:spPr>
          <a:xfrm>
            <a:off x="2659957" y="1454150"/>
            <a:ext cx="3016914" cy="755700"/>
          </a:xfrm>
          <a:custGeom>
            <a:rect b="b" l="l" r="r" t="t"/>
            <a:pathLst>
              <a:path extrusionOk="0" h="120000" w="120000">
                <a:moveTo>
                  <a:pt x="0" y="119942"/>
                </a:moveTo>
                <a:cubicBezTo>
                  <a:pt x="7271" y="119942"/>
                  <a:pt x="10907" y="0"/>
                  <a:pt x="25451" y="0"/>
                </a:cubicBezTo>
                <a:cubicBezTo>
                  <a:pt x="39995" y="0"/>
                  <a:pt x="69082" y="119942"/>
                  <a:pt x="119985" y="119942"/>
                </a:cubicBezTo>
              </a:path>
            </a:pathLst>
          </a:custGeom>
          <a:noFill/>
          <a:ln cap="flat" cmpd="sng" w="36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0" name="Google Shape;910;p34"/>
          <p:cNvCxnSpPr/>
          <p:nvPr/>
        </p:nvCxnSpPr>
        <p:spPr>
          <a:xfrm>
            <a:off x="2659957" y="1371600"/>
            <a:ext cx="1500" cy="746100"/>
          </a:xfrm>
          <a:prstGeom prst="straightConnector1">
            <a:avLst/>
          </a:prstGeom>
          <a:noFill/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11" name="Google Shape;911;p34"/>
          <p:cNvSpPr txBox="1"/>
          <p:nvPr/>
        </p:nvSpPr>
        <p:spPr>
          <a:xfrm>
            <a:off x="2061800" y="1003310"/>
            <a:ext cx="1275856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Event time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2" name="Google Shape;912;p34"/>
          <p:cNvCxnSpPr/>
          <p:nvPr/>
        </p:nvCxnSpPr>
        <p:spPr>
          <a:xfrm>
            <a:off x="282501" y="2574925"/>
            <a:ext cx="5942052" cy="1500"/>
          </a:xfrm>
          <a:prstGeom prst="straightConnector1">
            <a:avLst/>
          </a:prstGeom>
          <a:noFill/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13" name="Google Shape;913;p34"/>
          <p:cNvGrpSpPr/>
          <p:nvPr/>
        </p:nvGrpSpPr>
        <p:grpSpPr>
          <a:xfrm>
            <a:off x="457081" y="2743200"/>
            <a:ext cx="3291618" cy="273000"/>
            <a:chOff x="457200" y="2743200"/>
            <a:chExt cx="3292475" cy="273000"/>
          </a:xfrm>
        </p:grpSpPr>
        <p:cxnSp>
          <p:nvCxnSpPr>
            <p:cNvPr id="914" name="Google Shape;914;p34"/>
            <p:cNvCxnSpPr/>
            <p:nvPr/>
          </p:nvCxnSpPr>
          <p:spPr>
            <a:xfrm>
              <a:off x="457200" y="2743200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5" name="Google Shape;915;p34"/>
            <p:cNvCxnSpPr/>
            <p:nvPr/>
          </p:nvCxnSpPr>
          <p:spPr>
            <a:xfrm>
              <a:off x="3749675" y="2743200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16" name="Google Shape;916;p34"/>
            <p:cNvCxnSpPr/>
            <p:nvPr/>
          </p:nvCxnSpPr>
          <p:spPr>
            <a:xfrm>
              <a:off x="457200" y="2925762"/>
              <a:ext cx="3291000" cy="0"/>
            </a:xfrm>
            <a:prstGeom prst="straightConnector1">
              <a:avLst/>
            </a:prstGeom>
            <a:noFill/>
            <a:ln cap="flat" cmpd="sng" w="5470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17" name="Google Shape;917;p34"/>
          <p:cNvSpPr txBox="1"/>
          <p:nvPr/>
        </p:nvSpPr>
        <p:spPr>
          <a:xfrm>
            <a:off x="6272166" y="2368017"/>
            <a:ext cx="768150" cy="426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8" name="Google Shape;918;p34"/>
          <p:cNvGrpSpPr/>
          <p:nvPr/>
        </p:nvGrpSpPr>
        <p:grpSpPr>
          <a:xfrm>
            <a:off x="2650435" y="3200400"/>
            <a:ext cx="1098264" cy="273000"/>
            <a:chOff x="2651125" y="3200400"/>
            <a:chExt cx="1098550" cy="273000"/>
          </a:xfrm>
        </p:grpSpPr>
        <p:cxnSp>
          <p:nvCxnSpPr>
            <p:cNvPr id="919" name="Google Shape;919;p34"/>
            <p:cNvCxnSpPr/>
            <p:nvPr/>
          </p:nvCxnSpPr>
          <p:spPr>
            <a:xfrm>
              <a:off x="2651125" y="3200400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0" name="Google Shape;920;p34"/>
            <p:cNvCxnSpPr/>
            <p:nvPr/>
          </p:nvCxnSpPr>
          <p:spPr>
            <a:xfrm>
              <a:off x="3749675" y="3200400"/>
              <a:ext cx="0" cy="273000"/>
            </a:xfrm>
            <a:prstGeom prst="straightConnector1">
              <a:avLst/>
            </a:prstGeom>
            <a:noFill/>
            <a:ln cap="flat" cmpd="sng" w="183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21" name="Google Shape;921;p34"/>
            <p:cNvCxnSpPr/>
            <p:nvPr/>
          </p:nvCxnSpPr>
          <p:spPr>
            <a:xfrm>
              <a:off x="2651125" y="3382962"/>
              <a:ext cx="1095300" cy="0"/>
            </a:xfrm>
            <a:prstGeom prst="straightConnector1">
              <a:avLst/>
            </a:prstGeom>
            <a:noFill/>
            <a:ln cap="flat" cmpd="sng" w="547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22" name="Google Shape;922;p34"/>
          <p:cNvSpPr/>
          <p:nvPr/>
        </p:nvSpPr>
        <p:spPr>
          <a:xfrm>
            <a:off x="2834537" y="3382962"/>
            <a:ext cx="1006238" cy="27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21810" y="119842"/>
                </a:lnTo>
                <a:lnTo>
                  <a:pt x="119957" y="119842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4"/>
          <p:cNvSpPr txBox="1"/>
          <p:nvPr/>
        </p:nvSpPr>
        <p:spPr>
          <a:xfrm>
            <a:off x="3896285" y="3382942"/>
            <a:ext cx="5337410" cy="3017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 area under curve gives weight w,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Measured rate M, expected aggregate E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Scale up to total scaled aggregate S = M/w,</a:t>
            </a:r>
            <a:b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Output weighted average result R: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	= w*S + (1 - w)*E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= M + (1-w)*E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4"/>
          <p:cNvSpPr/>
          <p:nvPr/>
        </p:nvSpPr>
        <p:spPr>
          <a:xfrm>
            <a:off x="2385054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4"/>
          <p:cNvSpPr/>
          <p:nvPr/>
        </p:nvSpPr>
        <p:spPr>
          <a:xfrm>
            <a:off x="2110487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4"/>
          <p:cNvSpPr/>
          <p:nvPr/>
        </p:nvSpPr>
        <p:spPr>
          <a:xfrm>
            <a:off x="1835922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4"/>
          <p:cNvSpPr/>
          <p:nvPr/>
        </p:nvSpPr>
        <p:spPr>
          <a:xfrm>
            <a:off x="1562943" y="2477725"/>
            <a:ext cx="182652" cy="182700"/>
          </a:xfrm>
          <a:prstGeom prst="rect">
            <a:avLst/>
          </a:prstGeom>
          <a:solidFill>
            <a:srgbClr val="F1C232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4"/>
          <p:cNvSpPr/>
          <p:nvPr/>
        </p:nvSpPr>
        <p:spPr>
          <a:xfrm>
            <a:off x="1562143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4"/>
          <p:cNvSpPr/>
          <p:nvPr/>
        </p:nvSpPr>
        <p:spPr>
          <a:xfrm>
            <a:off x="1836310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4"/>
          <p:cNvSpPr/>
          <p:nvPr/>
        </p:nvSpPr>
        <p:spPr>
          <a:xfrm>
            <a:off x="2110675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4"/>
          <p:cNvSpPr/>
          <p:nvPr/>
        </p:nvSpPr>
        <p:spPr>
          <a:xfrm>
            <a:off x="2385029" y="2483275"/>
            <a:ext cx="182652" cy="171600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4"/>
          <p:cNvSpPr/>
          <p:nvPr/>
        </p:nvSpPr>
        <p:spPr>
          <a:xfrm>
            <a:off x="1288376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4"/>
          <p:cNvSpPr/>
          <p:nvPr/>
        </p:nvSpPr>
        <p:spPr>
          <a:xfrm>
            <a:off x="1013811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34"/>
          <p:cNvSpPr/>
          <p:nvPr/>
        </p:nvSpPr>
        <p:spPr>
          <a:xfrm>
            <a:off x="739244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34"/>
          <p:cNvSpPr/>
          <p:nvPr/>
        </p:nvSpPr>
        <p:spPr>
          <a:xfrm>
            <a:off x="464679" y="2477725"/>
            <a:ext cx="182652" cy="182700"/>
          </a:xfrm>
          <a:prstGeom prst="rect">
            <a:avLst/>
          </a:prstGeom>
          <a:solidFill>
            <a:srgbClr val="38761D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34"/>
          <p:cNvSpPr/>
          <p:nvPr/>
        </p:nvSpPr>
        <p:spPr>
          <a:xfrm>
            <a:off x="3478594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34"/>
          <p:cNvSpPr/>
          <p:nvPr/>
        </p:nvSpPr>
        <p:spPr>
          <a:xfrm>
            <a:off x="3204027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34"/>
          <p:cNvSpPr/>
          <p:nvPr/>
        </p:nvSpPr>
        <p:spPr>
          <a:xfrm>
            <a:off x="2929462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4"/>
          <p:cNvSpPr/>
          <p:nvPr/>
        </p:nvSpPr>
        <p:spPr>
          <a:xfrm>
            <a:off x="2656483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4"/>
          <p:cNvSpPr/>
          <p:nvPr/>
        </p:nvSpPr>
        <p:spPr>
          <a:xfrm rot="-8094155">
            <a:off x="3144671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4"/>
          <p:cNvSpPr/>
          <p:nvPr/>
        </p:nvSpPr>
        <p:spPr>
          <a:xfrm rot="8093735">
            <a:off x="3236251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34"/>
          <p:cNvSpPr/>
          <p:nvPr/>
        </p:nvSpPr>
        <p:spPr>
          <a:xfrm rot="-8094155">
            <a:off x="3412026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34"/>
          <p:cNvSpPr/>
          <p:nvPr/>
        </p:nvSpPr>
        <p:spPr>
          <a:xfrm rot="8093735">
            <a:off x="3503606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4"/>
          <p:cNvSpPr/>
          <p:nvPr/>
        </p:nvSpPr>
        <p:spPr>
          <a:xfrm rot="-8094155">
            <a:off x="2870093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34"/>
          <p:cNvSpPr/>
          <p:nvPr/>
        </p:nvSpPr>
        <p:spPr>
          <a:xfrm rot="8093735">
            <a:off x="2961672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34"/>
          <p:cNvSpPr/>
          <p:nvPr/>
        </p:nvSpPr>
        <p:spPr>
          <a:xfrm rot="-8094155">
            <a:off x="2597189" y="2506279"/>
            <a:ext cx="135110" cy="131293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4"/>
          <p:cNvSpPr/>
          <p:nvPr/>
        </p:nvSpPr>
        <p:spPr>
          <a:xfrm rot="8093735">
            <a:off x="2688768" y="2590573"/>
            <a:ext cx="125354" cy="127899"/>
          </a:xfrm>
          <a:prstGeom prst="rtTriangle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34"/>
          <p:cNvSpPr/>
          <p:nvPr/>
        </p:nvSpPr>
        <p:spPr>
          <a:xfrm>
            <a:off x="4574458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34"/>
          <p:cNvSpPr/>
          <p:nvPr/>
        </p:nvSpPr>
        <p:spPr>
          <a:xfrm>
            <a:off x="4299892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34"/>
          <p:cNvSpPr/>
          <p:nvPr/>
        </p:nvSpPr>
        <p:spPr>
          <a:xfrm>
            <a:off x="4025326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34"/>
          <p:cNvSpPr/>
          <p:nvPr/>
        </p:nvSpPr>
        <p:spPr>
          <a:xfrm>
            <a:off x="3752348" y="2477725"/>
            <a:ext cx="182652" cy="182700"/>
          </a:xfrm>
          <a:prstGeom prst="rect">
            <a:avLst/>
          </a:prstGeom>
          <a:solidFill>
            <a:srgbClr val="FF0000"/>
          </a:solidFill>
          <a:ln cap="flat" cmpd="sng" w="183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34"/>
          <p:cNvSpPr/>
          <p:nvPr/>
        </p:nvSpPr>
        <p:spPr>
          <a:xfrm>
            <a:off x="3751548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34"/>
          <p:cNvSpPr/>
          <p:nvPr/>
        </p:nvSpPr>
        <p:spPr>
          <a:xfrm>
            <a:off x="4025714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4"/>
          <p:cNvSpPr/>
          <p:nvPr/>
        </p:nvSpPr>
        <p:spPr>
          <a:xfrm>
            <a:off x="4300080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34"/>
          <p:cNvSpPr/>
          <p:nvPr/>
        </p:nvSpPr>
        <p:spPr>
          <a:xfrm>
            <a:off x="4574433" y="2483275"/>
            <a:ext cx="182652" cy="171600"/>
          </a:xfrm>
          <a:prstGeom prst="rtTriangle">
            <a:avLst/>
          </a:prstGeom>
          <a:solidFill>
            <a:srgbClr val="F1C23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34"/>
          <p:cNvSpPr txBox="1"/>
          <p:nvPr/>
        </p:nvSpPr>
        <p:spPr>
          <a:xfrm>
            <a:off x="4623146" y="1533541"/>
            <a:ext cx="4610549" cy="401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Known message arrival latency distribution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7" name="Google Shape;95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88" y="474532"/>
            <a:ext cx="240299" cy="2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34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&lt;click&gt;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&lt;click&gt;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&lt;click&gt;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/>
              <a:t>What now?</a:t>
            </a:r>
            <a:endParaRPr/>
          </a:p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Frustrating Customer Experience</a:t>
            </a:r>
            <a:endParaRPr/>
          </a:p>
        </p:txBody>
      </p:sp>
      <p:pic>
        <p:nvPicPr>
          <p:cNvPr id="56" name="Google Shape;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94" y="2805907"/>
            <a:ext cx="3250353" cy="195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845" y="2623027"/>
            <a:ext cx="3250353" cy="232095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/>
          <p:nvPr/>
        </p:nvSpPr>
        <p:spPr>
          <a:xfrm>
            <a:off x="1675963" y="1547814"/>
            <a:ext cx="8303637" cy="1258094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3970" y="2805900"/>
            <a:ext cx="1302355" cy="9258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>
          <a:xfrm>
            <a:off x="9636790" y="720084"/>
            <a:ext cx="2488552" cy="165892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“Let’s start over, what were you trying to do?”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2694532" y="1974911"/>
            <a:ext cx="5612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Frustrating Customer Experience</a:t>
            </a:r>
            <a:endParaRPr/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94" y="2805907"/>
            <a:ext cx="3250352" cy="195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845" y="2623027"/>
            <a:ext cx="3250352" cy="232095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1675963" y="1547814"/>
            <a:ext cx="8303700" cy="1258200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9636790" y="720084"/>
            <a:ext cx="2488500" cy="165900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“Let’s start over, what were you trying to do?”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9636790" y="5135459"/>
            <a:ext cx="2488500" cy="1659000"/>
          </a:xfrm>
          <a:prstGeom prst="wedgeRectCallout">
            <a:avLst>
              <a:gd fmla="val -47198" name="adj1"/>
              <a:gd fmla="val -102000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“Let me transfer you to my colleague”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Frustrating Customer Experience</a:t>
            </a:r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94" y="2805907"/>
            <a:ext cx="3250352" cy="195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845" y="2623027"/>
            <a:ext cx="3250352" cy="232095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/>
          <p:nvPr/>
        </p:nvSpPr>
        <p:spPr>
          <a:xfrm>
            <a:off x="1675963" y="1547814"/>
            <a:ext cx="8303700" cy="1258200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44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9636790" y="720084"/>
            <a:ext cx="2488500" cy="165900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“Let’s start over, what were you trying to do?”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2694532" y="1974911"/>
            <a:ext cx="561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Data enrichment – add context to customer interactions → stateless processor</a:t>
            </a:r>
            <a:endParaRPr/>
          </a:p>
        </p:txBody>
      </p:sp>
      <p:sp>
        <p:nvSpPr>
          <p:cNvPr id="90" name="Google Shape;90;p13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 Simple Example: Delivering Customer Interactions to Where They are Needed</a:t>
            </a:r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94" y="2805907"/>
            <a:ext cx="3250353" cy="195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2845" y="2623027"/>
            <a:ext cx="3250353" cy="232095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1675963" y="1547814"/>
            <a:ext cx="8303637" cy="1258094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4308" y="2805900"/>
            <a:ext cx="1302355" cy="9258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 flipH="1" rot="10800000">
            <a:off x="2209225" y="4761706"/>
            <a:ext cx="6246773" cy="1258092"/>
          </a:xfrm>
          <a:prstGeom prst="curvedDownArrow">
            <a:avLst>
              <a:gd fmla="val 37126" name="adj1"/>
              <a:gd fmla="val 104637" name="adj2"/>
              <a:gd fmla="val 25000" name="adj3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446" y="2693310"/>
            <a:ext cx="1392668" cy="22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 rot="5400000">
            <a:off x="5422374" y="5232923"/>
            <a:ext cx="810815" cy="533261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5942052" y="5304798"/>
            <a:ext cx="10284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b="1" lang="en-US" sz="2000">
                <a:solidFill>
                  <a:srgbClr val="FFFFFF"/>
                </a:solidFill>
              </a:rPr>
              <a:t>info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9636790" y="720084"/>
            <a:ext cx="2488552" cy="165892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“Here is </a:t>
            </a:r>
            <a:r>
              <a:rPr b="1" lang="en-US" sz="2000"/>
              <a:t>more information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that will help you…”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Simplified Ingestion</a:t>
            </a:r>
            <a:endParaRPr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00" y="1319631"/>
            <a:ext cx="11277623" cy="421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455612" y="934287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3" lvl="0" marL="23495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Simple mapping, e.g. remove sensitive information</a:t>
            </a:r>
            <a:endParaRPr b="0"/>
          </a:p>
          <a:p>
            <a:pPr indent="-234953" lvl="0" marL="23495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Filter, e.g. deliver only relevant data</a:t>
            </a:r>
            <a:endParaRPr b="0"/>
          </a:p>
          <a:p>
            <a:pPr indent="-234953" lvl="0" marL="23495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0" lang="en-US"/>
              <a:t>Enrichment, e.g. add data from lookup to each message</a:t>
            </a:r>
            <a:endParaRPr b="0"/>
          </a:p>
          <a:p>
            <a:pPr indent="-234953" lvl="0" marL="23495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lang="en-US"/>
              <a:t>Note that windowed join and reduce are stateful aggregates!</a:t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234953" lvl="0" marL="234953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0" lang="en-US"/>
              <a:t>Basic transformations: map, filter, reduce (fold), union, join.</a:t>
            </a:r>
            <a:endParaRPr b="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bit.ly/simple-transformations</a:t>
            </a:r>
            <a:endParaRPr b="0"/>
          </a:p>
        </p:txBody>
      </p:sp>
      <p:grpSp>
        <p:nvGrpSpPr>
          <p:cNvPr id="115" name="Google Shape;115;p15"/>
          <p:cNvGrpSpPr/>
          <p:nvPr/>
        </p:nvGrpSpPr>
        <p:grpSpPr>
          <a:xfrm rot="5400000">
            <a:off x="9293934" y="609600"/>
            <a:ext cx="1142657" cy="4572000"/>
            <a:chOff x="8229600" y="533400"/>
            <a:chExt cx="1143000" cy="4572000"/>
          </a:xfrm>
        </p:grpSpPr>
        <p:sp>
          <p:nvSpPr>
            <p:cNvPr id="116" name="Google Shape;116;p15"/>
            <p:cNvSpPr/>
            <p:nvPr/>
          </p:nvSpPr>
          <p:spPr>
            <a:xfrm>
              <a:off x="82296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007226"/>
                </a:gs>
                <a:gs pos="48000">
                  <a:srgbClr val="00B43C"/>
                </a:gs>
                <a:gs pos="100000">
                  <a:srgbClr val="33FF76"/>
                </a:gs>
              </a:gsLst>
              <a:lin ang="162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8686800" y="533400"/>
              <a:ext cx="228600" cy="2751000"/>
            </a:xfrm>
            <a:prstGeom prst="rect">
              <a:avLst/>
            </a:prstGeom>
            <a:gradFill>
              <a:gsLst>
                <a:gs pos="0">
                  <a:srgbClr val="FDF0F2"/>
                </a:gs>
                <a:gs pos="74000">
                  <a:srgbClr val="E48D93"/>
                </a:gs>
                <a:gs pos="83000">
                  <a:srgbClr val="E48D93"/>
                </a:gs>
                <a:gs pos="100000">
                  <a:srgbClr val="EDB2B7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9144000" y="3055936"/>
              <a:ext cx="228600" cy="228600"/>
            </a:xfrm>
            <a:prstGeom prst="rect">
              <a:avLst/>
            </a:prstGeom>
            <a:gradFill>
              <a:gsLst>
                <a:gs pos="0">
                  <a:srgbClr val="EAF2FF"/>
                </a:gs>
                <a:gs pos="74000">
                  <a:srgbClr val="4AAAFF"/>
                </a:gs>
                <a:gs pos="83000">
                  <a:srgbClr val="4AAAFF"/>
                </a:gs>
                <a:gs pos="100000">
                  <a:srgbClr val="87C4FF"/>
                </a:gs>
              </a:gsLst>
              <a:lin ang="5400000" scaled="0"/>
            </a:gra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 rot="-5400000">
              <a:off x="74334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Latency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 rot="-5400000">
              <a:off x="7890668" y="4080668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Throughput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 rot="-5400000">
              <a:off x="8347868" y="4080667"/>
              <a:ext cx="1820864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Memory Usage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5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Stateless Processing</a:t>
            </a:r>
            <a:endParaRPr/>
          </a:p>
        </p:txBody>
      </p:sp>
      <p:grpSp>
        <p:nvGrpSpPr>
          <p:cNvPr id="123" name="Google Shape;123;p15"/>
          <p:cNvGrpSpPr/>
          <p:nvPr/>
        </p:nvGrpSpPr>
        <p:grpSpPr>
          <a:xfrm>
            <a:off x="1142702" y="2971800"/>
            <a:ext cx="3656648" cy="312736"/>
            <a:chOff x="1143000" y="2971800"/>
            <a:chExt cx="3657600" cy="312736"/>
          </a:xfrm>
        </p:grpSpPr>
        <p:sp>
          <p:nvSpPr>
            <p:cNvPr id="124" name="Google Shape;124;p15"/>
            <p:cNvSpPr/>
            <p:nvPr/>
          </p:nvSpPr>
          <p:spPr>
            <a:xfrm>
              <a:off x="1143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1371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1600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828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2057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2286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514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2743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2971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3200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429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36576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8862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1148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43434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572000" y="2971800"/>
              <a:ext cx="228600" cy="312736"/>
            </a:xfrm>
            <a:prstGeom prst="rect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15"/>
          <p:cNvSpPr/>
          <p:nvPr/>
        </p:nvSpPr>
        <p:spPr>
          <a:xfrm>
            <a:off x="1828324" y="2624932"/>
            <a:ext cx="1828324" cy="18288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Filter, Map,</a:t>
            </a:r>
            <a:b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Split, Union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15"/>
          <p:cNvCxnSpPr/>
          <p:nvPr/>
        </p:nvCxnSpPr>
        <p:spPr>
          <a:xfrm>
            <a:off x="2742486" y="3958432"/>
            <a:ext cx="0" cy="99060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" name="Google Shape;142;p15"/>
          <p:cNvCxnSpPr/>
          <p:nvPr/>
        </p:nvCxnSpPr>
        <p:spPr>
          <a:xfrm>
            <a:off x="2742486" y="2743200"/>
            <a:ext cx="0" cy="2286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3" name="Google Shape;143;p15"/>
          <p:cNvSpPr/>
          <p:nvPr/>
        </p:nvSpPr>
        <p:spPr>
          <a:xfrm>
            <a:off x="2552035" y="3840480"/>
            <a:ext cx="380901" cy="228600"/>
          </a:xfrm>
          <a:prstGeom prst="parallelogram">
            <a:avLst>
              <a:gd fmla="val 25000" name="adj"/>
            </a:avLst>
          </a:prstGeom>
          <a:solidFill>
            <a:srgbClr val="FFFFFF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4A86E8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2742485" y="2669085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Position in input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2742486" y="4482803"/>
            <a:ext cx="28948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Output stream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455612" y="912812"/>
            <a:ext cx="11430000" cy="52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4954" lvl="0" marL="23495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Storing and retrieving multiple recent interactions → stateful processor</a:t>
            </a:r>
            <a:endParaRPr/>
          </a:p>
        </p:txBody>
      </p:sp>
      <p:sp>
        <p:nvSpPr>
          <p:cNvPr id="152" name="Google Shape;152;p16"/>
          <p:cNvSpPr txBox="1"/>
          <p:nvPr>
            <p:ph type="title"/>
          </p:nvPr>
        </p:nvSpPr>
        <p:spPr>
          <a:xfrm>
            <a:off x="455612" y="90487"/>
            <a:ext cx="114300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Stateful Streaming Application Example</a:t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845" y="2623027"/>
            <a:ext cx="3250353" cy="23209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/>
          <p:nvPr/>
        </p:nvSpPr>
        <p:spPr>
          <a:xfrm>
            <a:off x="1675963" y="1547814"/>
            <a:ext cx="8303637" cy="1258094"/>
          </a:xfrm>
          <a:prstGeom prst="curvedDownArrow">
            <a:avLst>
              <a:gd fmla="val 37126" name="adj1"/>
              <a:gd fmla="val 86011" name="adj2"/>
              <a:gd fmla="val 25000" name="adj3"/>
            </a:avLst>
          </a:prstGeom>
          <a:gradFill>
            <a:gsLst>
              <a:gs pos="0">
                <a:srgbClr val="FDF0F2"/>
              </a:gs>
              <a:gs pos="74000">
                <a:srgbClr val="E48D93"/>
              </a:gs>
              <a:gs pos="83000">
                <a:srgbClr val="E48D93"/>
              </a:gs>
              <a:gs pos="100000">
                <a:srgbClr val="EDB2B7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/>
          <p:nvPr/>
        </p:nvSpPr>
        <p:spPr>
          <a:xfrm flipH="1" rot="10800000">
            <a:off x="2209225" y="4761706"/>
            <a:ext cx="6399133" cy="1258092"/>
          </a:xfrm>
          <a:prstGeom prst="curvedDownArrow">
            <a:avLst>
              <a:gd fmla="val 37126" name="adj1"/>
              <a:gd fmla="val 104637" name="adj2"/>
              <a:gd fmla="val 25000" name="adj3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46" y="2693310"/>
            <a:ext cx="1392668" cy="228540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/>
          <p:nvPr/>
        </p:nvSpPr>
        <p:spPr>
          <a:xfrm>
            <a:off x="9636790" y="720084"/>
            <a:ext cx="2488552" cy="1658920"/>
          </a:xfrm>
          <a:prstGeom prst="wedgeRectCallout">
            <a:avLst>
              <a:gd fmla="val -50486" name="adj1"/>
              <a:gd fmla="val 94264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 get what you are doing. Want me to help with the next steps?”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 txBox="1"/>
          <p:nvPr/>
        </p:nvSpPr>
        <p:spPr>
          <a:xfrm>
            <a:off x="6072390" y="5273667"/>
            <a:ext cx="10504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Store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294" y="2805906"/>
            <a:ext cx="3250353" cy="195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308" y="2805900"/>
            <a:ext cx="1302355" cy="92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idx="12" type="sldNum"/>
          </p:nvPr>
        </p:nvSpPr>
        <p:spPr>
          <a:xfrm>
            <a:off x="11406074" y="6333134"/>
            <a:ext cx="7314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5583575" y="5088225"/>
            <a:ext cx="488700" cy="810900"/>
          </a:xfrm>
          <a:prstGeom prst="up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AF2FF"/>
              </a:gs>
              <a:gs pos="74000">
                <a:srgbClr val="4AAAFF"/>
              </a:gs>
              <a:gs pos="83000">
                <a:srgbClr val="4AAAFF"/>
              </a:gs>
              <a:gs pos="100000">
                <a:srgbClr val="87C4FF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efault Design">
  <a:themeElements>
    <a:clrScheme name="Custom 2">
      <a:dk1>
        <a:srgbClr val="999999"/>
      </a:dk1>
      <a:lt1>
        <a:srgbClr val="FFFFFF"/>
      </a:lt1>
      <a:dk2>
        <a:srgbClr val="003A6F"/>
      </a:dk2>
      <a:lt2>
        <a:srgbClr val="FFFFFF"/>
      </a:lt2>
      <a:accent1>
        <a:srgbClr val="003A6F"/>
      </a:accent1>
      <a:accent2>
        <a:srgbClr val="FFE512"/>
      </a:accent2>
      <a:accent3>
        <a:srgbClr val="A12830"/>
      </a:accent3>
      <a:accent4>
        <a:srgbClr val="00AB39"/>
      </a:accent4>
      <a:accent5>
        <a:srgbClr val="C41E99"/>
      </a:accent5>
      <a:accent6>
        <a:srgbClr val="FF5C00"/>
      </a:accent6>
      <a:hlink>
        <a:srgbClr val="FFE512"/>
      </a:hlink>
      <a:folHlink>
        <a:srgbClr val="00AB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